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comments/modernComment_81B_3A262F56.xml" ContentType="application/vnd.ms-powerpoint.comments+xml"/>
  <Override PartName="/ppt/comments/modernComment_126_AE0D03B8.xml" ContentType="application/vnd.ms-powerpoint.comments+xml"/>
  <Override PartName="/ppt/comments/modernComment_122_54D40423.xml" ContentType="application/vnd.ms-powerpoint.comments+xml"/>
  <Override PartName="/ppt/comments/modernComment_123_F8709C24.xml" ContentType="application/vnd.ms-powerpoint.comments+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1"/>
  </p:notesMasterIdLst>
  <p:sldIdLst>
    <p:sldId id="256" r:id="rId5"/>
    <p:sldId id="2048" r:id="rId6"/>
    <p:sldId id="2053" r:id="rId7"/>
    <p:sldId id="2056" r:id="rId8"/>
    <p:sldId id="2057" r:id="rId9"/>
    <p:sldId id="2058" r:id="rId10"/>
    <p:sldId id="2059" r:id="rId11"/>
    <p:sldId id="2060" r:id="rId12"/>
    <p:sldId id="2061" r:id="rId13"/>
    <p:sldId id="277" r:id="rId14"/>
    <p:sldId id="2075" r:id="rId15"/>
    <p:sldId id="2076" r:id="rId16"/>
    <p:sldId id="2077" r:id="rId17"/>
    <p:sldId id="2065" r:id="rId18"/>
    <p:sldId id="2085" r:id="rId19"/>
    <p:sldId id="2066" r:id="rId20"/>
    <p:sldId id="2087" r:id="rId21"/>
    <p:sldId id="2080" r:id="rId22"/>
    <p:sldId id="2073" r:id="rId23"/>
    <p:sldId id="2083" r:id="rId24"/>
    <p:sldId id="2055" r:id="rId25"/>
    <p:sldId id="294" r:id="rId26"/>
    <p:sldId id="290" r:id="rId27"/>
    <p:sldId id="2070" r:id="rId28"/>
    <p:sldId id="2071" r:id="rId29"/>
    <p:sldId id="2084" r:id="rId30"/>
    <p:sldId id="2086" r:id="rId31"/>
    <p:sldId id="291" r:id="rId32"/>
    <p:sldId id="292" r:id="rId33"/>
    <p:sldId id="262" r:id="rId34"/>
    <p:sldId id="2079" r:id="rId35"/>
    <p:sldId id="2078" r:id="rId36"/>
    <p:sldId id="293" r:id="rId37"/>
    <p:sldId id="2072" r:id="rId38"/>
    <p:sldId id="2074" r:id="rId39"/>
    <p:sldId id="2088" r:id="rId4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 id="{09D0D67A-D886-B248-AF97-90596BDEB7A1}">
          <p14:sldIdLst>
            <p14:sldId id="256"/>
          </p14:sldIdLst>
        </p14:section>
        <p14:section name="Divide the topic" id="{A3ABA6DC-B21D-C442-B18A-2A9F461901AD}">
          <p14:sldIdLst>
            <p14:sldId id="2048"/>
            <p14:sldId id="2053"/>
            <p14:sldId id="2056"/>
            <p14:sldId id="2057"/>
            <p14:sldId id="2058"/>
            <p14:sldId id="2059"/>
            <p14:sldId id="2060"/>
            <p14:sldId id="2061"/>
          </p14:sldIdLst>
        </p14:section>
        <p14:section name="Introduction" id="{440FC7BA-F435-0342-927B-766E4246DBA3}">
          <p14:sldIdLst>
            <p14:sldId id="277"/>
            <p14:sldId id="2075"/>
            <p14:sldId id="2076"/>
            <p14:sldId id="2077"/>
          </p14:sldIdLst>
        </p14:section>
        <p14:section name="Platforms" id="{DD95B9DA-FC19-4D3E-8606-62B691326FFA}">
          <p14:sldIdLst>
            <p14:sldId id="2065"/>
            <p14:sldId id="2085"/>
            <p14:sldId id="2066"/>
            <p14:sldId id="2087"/>
            <p14:sldId id="2080"/>
            <p14:sldId id="2073"/>
            <p14:sldId id="2083"/>
          </p14:sldIdLst>
        </p14:section>
        <p14:section name="Geography" id="{C31FA4B3-2DF9-4EF3-9915-B2D9C6F276E1}">
          <p14:sldIdLst>
            <p14:sldId id="2055"/>
            <p14:sldId id="294"/>
            <p14:sldId id="290"/>
            <p14:sldId id="2070"/>
            <p14:sldId id="2071"/>
            <p14:sldId id="2084"/>
            <p14:sldId id="2086"/>
            <p14:sldId id="291"/>
            <p14:sldId id="292"/>
            <p14:sldId id="262"/>
          </p14:sldIdLst>
        </p14:section>
        <p14:section name="Audience" id="{22E29181-F858-4F2B-8FEB-384F54026733}">
          <p14:sldIdLst>
            <p14:sldId id="2079"/>
            <p14:sldId id="2078"/>
          </p14:sldIdLst>
        </p14:section>
        <p14:section name="United States" id="{76A7F1DC-2AFE-4EA7-90F1-7E89F6287A6A}">
          <p14:sldIdLst>
            <p14:sldId id="293"/>
            <p14:sldId id="2072"/>
            <p14:sldId id="2074"/>
            <p14:sldId id="208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3AAEC7D-51F5-1CBC-4CBB-44B64526FCF1}" name="Chaitanya Mandala" initials="CM" userId="S::chaitanya.mandala@leaf.space::011c4298-35e3-415c-ac23-5b052b2b015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E14D"/>
    <a:srgbClr val="BBC7D6"/>
    <a:srgbClr val="825DC7"/>
    <a:srgbClr val="310070"/>
    <a:srgbClr val="000000"/>
    <a:srgbClr val="A895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77B762-7407-41CD-90E5-786AE2E87D81}" v="421" dt="2025-07-25T13:37:26.0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58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notesMaster" Target="notesMasters/notesMaster1.xml"/></Relationships>
</file>

<file path=ppt/comments/modernComment_122_54D40423.xml><?xml version="1.0" encoding="utf-8"?>
<p188:cmLst xmlns:a="http://schemas.openxmlformats.org/drawingml/2006/main" xmlns:r="http://schemas.openxmlformats.org/officeDocument/2006/relationships" xmlns:p188="http://schemas.microsoft.com/office/powerpoint/2018/8/main">
  <p188:cm id="{20EF025F-B9BC-447F-85B9-99383E01AE9C}" authorId="{43AAEC7D-51F5-1CBC-4CBB-44B64526FCF1}" created="2025-06-24T08:18:59.332">
    <ac:txMkLst xmlns:ac="http://schemas.microsoft.com/office/drawing/2013/main/command">
      <pc:docMk xmlns:pc="http://schemas.microsoft.com/office/powerpoint/2013/main/command"/>
      <pc:sldMk xmlns:pc="http://schemas.microsoft.com/office/powerpoint/2013/main/command" cId="1423180835" sldId="290"/>
      <ac:spMk id="12" creationId="{7F4C0FB8-407F-0C90-7D65-59376063F70D}"/>
      <ac:txMk cp="143" len="165">
        <ac:context len="382" hash="2268548014"/>
      </ac:txMk>
    </ac:txMkLst>
    <p188:pos x="9000627" y="769948"/>
    <p188:replyLst>
      <p188:reply id="{A2CD39CE-29A7-44AF-9FC5-5E11E9C75451}" authorId="{43AAEC7D-51F5-1CBC-4CBB-44B64526FCF1}" created="2025-06-24T08:21:00.964">
        <p188:txBody>
          <a:bodyPr/>
          <a:lstStyle/>
          <a:p>
            <a:r>
              <a:rPr lang="en-US"/>
              <a:t>Would Italy gov be interested in Leaf Exclusive?
</a:t>
            </a:r>
          </a:p>
        </p188:txBody>
      </p188:reply>
      <p188:reply id="{7D0454EE-8776-46DC-B732-D90EC9110449}" authorId="{43AAEC7D-51F5-1CBC-4CBB-44B64526FCF1}" created="2025-06-24T08:22:45.700">
        <p188:txBody>
          <a:bodyPr/>
          <a:lstStyle/>
          <a:p>
            <a:r>
              <a:rPr lang="en-US"/>
              <a:t>We could make it announcement this as a new service, if we plan it well.</a:t>
            </a:r>
          </a:p>
        </p188:txBody>
      </p188:reply>
    </p188:replyLst>
    <p188:txBody>
      <a:bodyPr/>
      <a:lstStyle/>
      <a:p>
        <a:r>
          <a:rPr lang="en-US"/>
          <a:t>When and what do we start talking about Leaf Exclusive @Ludovic Court ? Do we add it to the website/LinkedIn posts?</a:t>
        </a:r>
      </a:p>
    </p188:txBody>
  </p188:cm>
</p188:cmLst>
</file>

<file path=ppt/comments/modernComment_123_F8709C24.xml><?xml version="1.0" encoding="utf-8"?>
<p188:cmLst xmlns:a="http://schemas.openxmlformats.org/drawingml/2006/main" xmlns:r="http://schemas.openxmlformats.org/officeDocument/2006/relationships" xmlns:p188="http://schemas.microsoft.com/office/powerpoint/2018/8/main">
  <p188:cm id="{E4E8ECCB-4794-4DB9-9E50-5C1173F38CA9}" authorId="{43AAEC7D-51F5-1CBC-4CBB-44B64526FCF1}" created="2025-06-24T08:24:36.617">
    <ac:txMkLst xmlns:ac="http://schemas.microsoft.com/office/drawing/2013/main/command">
      <pc:docMk xmlns:pc="http://schemas.microsoft.com/office/powerpoint/2013/main/command"/>
      <pc:sldMk xmlns:pc="http://schemas.microsoft.com/office/powerpoint/2013/main/command" cId="4168129572" sldId="291"/>
      <ac:spMk id="2" creationId="{14BC7674-5E82-F4D6-0518-1B274FD21675}"/>
      <ac:txMk cp="120" len="45">
        <ac:context len="730" hash="2451184639"/>
      </ac:txMk>
    </ac:txMkLst>
    <p188:pos x="5176959" y="1097836"/>
    <p188:txBody>
      <a:bodyPr/>
      <a:lstStyle/>
      <a:p>
        <a:r>
          <a:rPr lang="en-US"/>
          <a:t>Johny Check
</a:t>
        </a:r>
      </a:p>
    </p188:txBody>
  </p188:cm>
</p188:cmLst>
</file>

<file path=ppt/comments/modernComment_126_AE0D03B8.xml><?xml version="1.0" encoding="utf-8"?>
<p188:cmLst xmlns:a="http://schemas.openxmlformats.org/drawingml/2006/main" xmlns:r="http://schemas.openxmlformats.org/officeDocument/2006/relationships" xmlns:p188="http://schemas.microsoft.com/office/powerpoint/2018/8/main">
  <p188:cm id="{105733BF-0D2D-42F2-B914-434AF27A7C0F}" authorId="{43AAEC7D-51F5-1CBC-4CBB-44B64526FCF1}" created="2025-07-10T08:15:13.260">
    <ac:deMkLst xmlns:ac="http://schemas.microsoft.com/office/drawing/2013/main/command">
      <pc:docMk xmlns:pc="http://schemas.microsoft.com/office/powerpoint/2013/main/command"/>
      <pc:sldMk xmlns:pc="http://schemas.microsoft.com/office/powerpoint/2013/main/command" cId="2920088504" sldId="294"/>
      <ac:spMk id="4" creationId="{9AA0DB08-6A8F-AB8B-F4A5-585ABB7BE6D7}"/>
    </ac:deMkLst>
    <p188:txBody>
      <a:bodyPr/>
      <a:lstStyle/>
      <a:p>
        <a:r>
          <a:rPr lang="en-US"/>
          <a:t>Change this
</a:t>
        </a:r>
      </a:p>
    </p188:txBody>
  </p188:cm>
</p188:cmLst>
</file>

<file path=ppt/comments/modernComment_81B_3A262F56.xml><?xml version="1.0" encoding="utf-8"?>
<p188:cmLst xmlns:a="http://schemas.openxmlformats.org/drawingml/2006/main" xmlns:r="http://schemas.openxmlformats.org/officeDocument/2006/relationships" xmlns:p188="http://schemas.microsoft.com/office/powerpoint/2018/8/main">
  <p188:cm id="{590783FB-2433-45D6-AE4A-D5B7CC7940EF}" authorId="{43AAEC7D-51F5-1CBC-4CBB-44B64526FCF1}" created="2025-07-10T08:42:33.026">
    <ac:deMkLst xmlns:ac="http://schemas.microsoft.com/office/drawing/2013/main/command">
      <pc:docMk xmlns:pc="http://schemas.microsoft.com/office/powerpoint/2013/main/command"/>
      <pc:sldMk xmlns:pc="http://schemas.microsoft.com/office/powerpoint/2013/main/command" cId="975581014" sldId="2075"/>
      <ac:spMk id="4" creationId="{16ABA6A6-1DEF-1264-77BF-CC8DA77BA2C9}"/>
    </ac:deMkLst>
    <p188:txBody>
      <a:bodyPr/>
      <a:lstStyle/>
      <a:p>
        <a:r>
          <a:rPr lang="en-US"/>
          <a:t>Majority of the work in commercial satellite operator minor effort towards others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C60F4-6619-6242-A0C3-36303F74274E}" type="datetimeFigureOut">
              <a:rPr lang="it-IT" smtClean="0"/>
              <a:t>01/08/2025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91804-85B6-F141-A14F-510B5DB3201D}" type="slidenum">
              <a:rPr lang="it-IT" smtClean="0"/>
              <a:t>‹#›</a:t>
            </a:fld>
            <a:endParaRPr lang="it-IT"/>
          </a:p>
        </p:txBody>
      </p:sp>
    </p:spTree>
    <p:extLst>
      <p:ext uri="{BB962C8B-B14F-4D97-AF65-F5344CB8AC3E}">
        <p14:creationId xmlns:p14="http://schemas.microsoft.com/office/powerpoint/2010/main" val="4198480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39791804-85B6-F141-A14F-510B5DB3201D}" type="slidenum">
              <a:rPr lang="it-IT" smtClean="0"/>
              <a:t>1</a:t>
            </a:fld>
            <a:endParaRPr lang="it-IT"/>
          </a:p>
        </p:txBody>
      </p:sp>
    </p:spTree>
    <p:extLst>
      <p:ext uri="{BB962C8B-B14F-4D97-AF65-F5344CB8AC3E}">
        <p14:creationId xmlns:p14="http://schemas.microsoft.com/office/powerpoint/2010/main" val="2883759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1fb24fa541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1fb24fa541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YouTube Sans"/>
              <a:ea typeface="YouTube Sans"/>
              <a:cs typeface="YouTube Sans"/>
              <a:sym typeface="YouTube Sans"/>
            </a:endParaRPr>
          </a:p>
        </p:txBody>
      </p:sp>
    </p:spTree>
    <p:extLst>
      <p:ext uri="{BB962C8B-B14F-4D97-AF65-F5344CB8AC3E}">
        <p14:creationId xmlns:p14="http://schemas.microsoft.com/office/powerpoint/2010/main" val="38878604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1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emf"/><Relationship Id="rId1" Type="http://schemas.openxmlformats.org/officeDocument/2006/relationships/slideMaster" Target="../slideMasters/slideMaster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0.emf"/><Relationship Id="rId1" Type="http://schemas.openxmlformats.org/officeDocument/2006/relationships/slideMaster" Target="../slideMasters/slideMaster1.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20.emf"/></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oleObject" Target="../embeddings/oleObject1.bin"/><Relationship Id="rId7" Type="http://schemas.openxmlformats.org/officeDocument/2006/relationships/image" Target="../media/image24.png"/><Relationship Id="rId2" Type="http://schemas.openxmlformats.org/officeDocument/2006/relationships/slideMaster" Target="../slideMasters/slideMaster1.xml"/><Relationship Id="rId1" Type="http://schemas.openxmlformats.org/officeDocument/2006/relationships/tags" Target="../tags/tag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emf"/><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0.emf"/><Relationship Id="rId5" Type="http://schemas.openxmlformats.org/officeDocument/2006/relationships/image" Target="../media/image6.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0" name="Gruppo 29">
            <a:extLst>
              <a:ext uri="{FF2B5EF4-FFF2-40B4-BE49-F238E27FC236}">
                <a16:creationId xmlns:a16="http://schemas.microsoft.com/office/drawing/2014/main" id="{EC750A7F-DD5D-0F95-DF20-487A8024427C}"/>
              </a:ext>
            </a:extLst>
          </p:cNvPr>
          <p:cNvGrpSpPr/>
          <p:nvPr userDrawn="1"/>
        </p:nvGrpSpPr>
        <p:grpSpPr>
          <a:xfrm>
            <a:off x="3825447" y="5138948"/>
            <a:ext cx="7950505" cy="159700"/>
            <a:chOff x="3825447" y="5138948"/>
            <a:chExt cx="7950505" cy="159700"/>
          </a:xfrm>
        </p:grpSpPr>
        <p:cxnSp>
          <p:nvCxnSpPr>
            <p:cNvPr id="31" name="Connettore 1 30">
              <a:extLst>
                <a:ext uri="{FF2B5EF4-FFF2-40B4-BE49-F238E27FC236}">
                  <a16:creationId xmlns:a16="http://schemas.microsoft.com/office/drawing/2014/main" id="{577D17F0-937B-726B-3120-CCEE17C25771}"/>
                </a:ext>
              </a:extLst>
            </p:cNvPr>
            <p:cNvCxnSpPr>
              <a:cxnSpLocks/>
            </p:cNvCxnSpPr>
            <p:nvPr userDrawn="1"/>
          </p:nvCxnSpPr>
          <p:spPr>
            <a:xfrm flipH="1">
              <a:off x="3875649" y="5183948"/>
              <a:ext cx="7472949" cy="0"/>
            </a:xfrm>
            <a:prstGeom prst="line">
              <a:avLst/>
            </a:prstGeom>
            <a:ln w="12700">
              <a:solidFill>
                <a:srgbClr val="BBC7D6"/>
              </a:solidFill>
            </a:ln>
          </p:spPr>
          <p:style>
            <a:lnRef idx="2">
              <a:schemeClr val="accent1"/>
            </a:lnRef>
            <a:fillRef idx="0">
              <a:schemeClr val="accent1"/>
            </a:fillRef>
            <a:effectRef idx="1">
              <a:schemeClr val="accent1"/>
            </a:effectRef>
            <a:fontRef idx="minor">
              <a:schemeClr val="tx1"/>
            </a:fontRef>
          </p:style>
        </p:cxnSp>
        <p:sp>
          <p:nvSpPr>
            <p:cNvPr id="32" name="Ovale 31">
              <a:extLst>
                <a:ext uri="{FF2B5EF4-FFF2-40B4-BE49-F238E27FC236}">
                  <a16:creationId xmlns:a16="http://schemas.microsoft.com/office/drawing/2014/main" id="{F2B95F01-01D8-9201-0AF1-2C8FCA0A629B}"/>
                </a:ext>
              </a:extLst>
            </p:cNvPr>
            <p:cNvSpPr/>
            <p:nvPr userDrawn="1"/>
          </p:nvSpPr>
          <p:spPr>
            <a:xfrm>
              <a:off x="3825447" y="5138948"/>
              <a:ext cx="90000" cy="90000"/>
            </a:xfrm>
            <a:prstGeom prst="ellipse">
              <a:avLst/>
            </a:prstGeom>
            <a:solidFill>
              <a:srgbClr val="BBC7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Ovale 32">
              <a:extLst>
                <a:ext uri="{FF2B5EF4-FFF2-40B4-BE49-F238E27FC236}">
                  <a16:creationId xmlns:a16="http://schemas.microsoft.com/office/drawing/2014/main" id="{365F6ACB-61D4-6C6C-35C4-AB319588A02D}"/>
                </a:ext>
              </a:extLst>
            </p:cNvPr>
            <p:cNvSpPr/>
            <p:nvPr userDrawn="1"/>
          </p:nvSpPr>
          <p:spPr>
            <a:xfrm>
              <a:off x="11263800" y="5146784"/>
              <a:ext cx="90000" cy="90000"/>
            </a:xfrm>
            <a:prstGeom prst="ellipse">
              <a:avLst/>
            </a:prstGeom>
            <a:solidFill>
              <a:srgbClr val="BBC7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4" name="Connettore 1 33">
              <a:extLst>
                <a:ext uri="{FF2B5EF4-FFF2-40B4-BE49-F238E27FC236}">
                  <a16:creationId xmlns:a16="http://schemas.microsoft.com/office/drawing/2014/main" id="{B19E5750-3499-8D3B-B344-B6E9B8678D3D}"/>
                </a:ext>
              </a:extLst>
            </p:cNvPr>
            <p:cNvCxnSpPr>
              <a:cxnSpLocks/>
            </p:cNvCxnSpPr>
            <p:nvPr userDrawn="1"/>
          </p:nvCxnSpPr>
          <p:spPr>
            <a:xfrm flipH="1">
              <a:off x="4290646" y="5253648"/>
              <a:ext cx="7453898" cy="0"/>
            </a:xfrm>
            <a:prstGeom prst="line">
              <a:avLst/>
            </a:prstGeom>
            <a:ln w="6350">
              <a:solidFill>
                <a:srgbClr val="BBC7D6"/>
              </a:solidFill>
            </a:ln>
          </p:spPr>
          <p:style>
            <a:lnRef idx="2">
              <a:schemeClr val="accent1"/>
            </a:lnRef>
            <a:fillRef idx="0">
              <a:schemeClr val="accent1"/>
            </a:fillRef>
            <a:effectRef idx="1">
              <a:schemeClr val="accent1"/>
            </a:effectRef>
            <a:fontRef idx="minor">
              <a:schemeClr val="tx1"/>
            </a:fontRef>
          </p:style>
        </p:cxnSp>
        <p:sp>
          <p:nvSpPr>
            <p:cNvPr id="35" name="Ovale 34">
              <a:extLst>
                <a:ext uri="{FF2B5EF4-FFF2-40B4-BE49-F238E27FC236}">
                  <a16:creationId xmlns:a16="http://schemas.microsoft.com/office/drawing/2014/main" id="{DEBE21EB-04C0-03AD-04A7-4D85E0EDC6F6}"/>
                </a:ext>
              </a:extLst>
            </p:cNvPr>
            <p:cNvSpPr/>
            <p:nvPr userDrawn="1"/>
          </p:nvSpPr>
          <p:spPr>
            <a:xfrm>
              <a:off x="4245646" y="5208648"/>
              <a:ext cx="90000" cy="90000"/>
            </a:xfrm>
            <a:prstGeom prst="ellipse">
              <a:avLst/>
            </a:prstGeom>
            <a:solidFill>
              <a:srgbClr val="BBC7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Ovale 35">
              <a:extLst>
                <a:ext uri="{FF2B5EF4-FFF2-40B4-BE49-F238E27FC236}">
                  <a16:creationId xmlns:a16="http://schemas.microsoft.com/office/drawing/2014/main" id="{4FEA1237-0B7F-26B7-46AD-526B43756797}"/>
                </a:ext>
              </a:extLst>
            </p:cNvPr>
            <p:cNvSpPr/>
            <p:nvPr userDrawn="1"/>
          </p:nvSpPr>
          <p:spPr>
            <a:xfrm>
              <a:off x="11685952" y="5208648"/>
              <a:ext cx="90000" cy="90000"/>
            </a:xfrm>
            <a:prstGeom prst="ellipse">
              <a:avLst/>
            </a:prstGeom>
            <a:solidFill>
              <a:srgbClr val="BBC7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2" name="Titolo 1">
            <a:extLst>
              <a:ext uri="{FF2B5EF4-FFF2-40B4-BE49-F238E27FC236}">
                <a16:creationId xmlns:a16="http://schemas.microsoft.com/office/drawing/2014/main" id="{8BB395C2-C49A-0D5A-5487-765AB3329AE1}"/>
              </a:ext>
            </a:extLst>
          </p:cNvPr>
          <p:cNvSpPr>
            <a:spLocks noGrp="1"/>
          </p:cNvSpPr>
          <p:nvPr>
            <p:ph type="title" hasCustomPrompt="1"/>
          </p:nvPr>
        </p:nvSpPr>
        <p:spPr>
          <a:xfrm>
            <a:off x="3540152" y="4234296"/>
            <a:ext cx="7273898" cy="834226"/>
          </a:xfrm>
          <a:prstGeom prst="rect">
            <a:avLst/>
          </a:prstGeom>
        </p:spPr>
        <p:txBody>
          <a:bodyPr/>
          <a:lstStyle>
            <a:lvl1pPr algn="r">
              <a:defRPr b="1">
                <a:solidFill>
                  <a:srgbClr val="BBC7D6"/>
                </a:solidFill>
              </a:defRPr>
            </a:lvl1pPr>
          </a:lstStyle>
          <a:p>
            <a:r>
              <a:rPr lang="it-IT"/>
              <a:t>Cover Title</a:t>
            </a:r>
          </a:p>
        </p:txBody>
      </p:sp>
      <p:sp>
        <p:nvSpPr>
          <p:cNvPr id="6" name="Segnaposto testo 5">
            <a:extLst>
              <a:ext uri="{FF2B5EF4-FFF2-40B4-BE49-F238E27FC236}">
                <a16:creationId xmlns:a16="http://schemas.microsoft.com/office/drawing/2014/main" id="{A96D98B1-9E69-1A6B-B57D-331212CC15D2}"/>
              </a:ext>
            </a:extLst>
          </p:cNvPr>
          <p:cNvSpPr>
            <a:spLocks noGrp="1"/>
          </p:cNvSpPr>
          <p:nvPr>
            <p:ph type="body" sz="quarter" idx="10" hasCustomPrompt="1"/>
          </p:nvPr>
        </p:nvSpPr>
        <p:spPr>
          <a:xfrm>
            <a:off x="6213475" y="5438775"/>
            <a:ext cx="4600575" cy="579400"/>
          </a:xfrm>
          <a:prstGeom prst="rect">
            <a:avLst/>
          </a:prstGeom>
        </p:spPr>
        <p:txBody>
          <a:bodyPr/>
          <a:lstStyle>
            <a:lvl1pPr marL="0" indent="0" algn="r">
              <a:buNone/>
              <a:defRPr>
                <a:solidFill>
                  <a:srgbClr val="BBC7D6"/>
                </a:solidFill>
              </a:defRPr>
            </a:lvl1pPr>
          </a:lstStyle>
          <a:p>
            <a:pPr lvl="0"/>
            <a:r>
              <a:rPr lang="it-IT"/>
              <a:t>Cover </a:t>
            </a:r>
            <a:r>
              <a:rPr lang="it-IT" err="1"/>
              <a:t>Subtitle</a:t>
            </a:r>
            <a:endParaRPr lang="it-IT"/>
          </a:p>
        </p:txBody>
      </p:sp>
      <p:pic>
        <p:nvPicPr>
          <p:cNvPr id="7" name="Elemento grafico 6">
            <a:extLst>
              <a:ext uri="{FF2B5EF4-FFF2-40B4-BE49-F238E27FC236}">
                <a16:creationId xmlns:a16="http://schemas.microsoft.com/office/drawing/2014/main" id="{4FC049A6-ABE0-37A1-22BF-4E6D31642EF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608780" y="604209"/>
            <a:ext cx="4739818" cy="1250381"/>
          </a:xfrm>
          <a:prstGeom prst="rect">
            <a:avLst/>
          </a:prstGeom>
        </p:spPr>
      </p:pic>
    </p:spTree>
    <p:extLst>
      <p:ext uri="{BB962C8B-B14F-4D97-AF65-F5344CB8AC3E}">
        <p14:creationId xmlns:p14="http://schemas.microsoft.com/office/powerpoint/2010/main" val="427151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_point_02">
    <p:bg>
      <p:bgPr>
        <a:solidFill>
          <a:srgbClr val="825DC7"/>
        </a:solidFill>
        <a:effectLst/>
      </p:bgPr>
    </p:bg>
    <p:spTree>
      <p:nvGrpSpPr>
        <p:cNvPr id="1" name=""/>
        <p:cNvGrpSpPr/>
        <p:nvPr/>
      </p:nvGrpSpPr>
      <p:grpSpPr>
        <a:xfrm>
          <a:off x="0" y="0"/>
          <a:ext cx="0" cy="0"/>
          <a:chOff x="0" y="0"/>
          <a:chExt cx="0" cy="0"/>
        </a:xfrm>
      </p:grpSpPr>
      <p:sp>
        <p:nvSpPr>
          <p:cNvPr id="46" name="Rettangolo 45">
            <a:extLst>
              <a:ext uri="{FF2B5EF4-FFF2-40B4-BE49-F238E27FC236}">
                <a16:creationId xmlns:a16="http://schemas.microsoft.com/office/drawing/2014/main" id="{32BD6C94-F050-52B4-7D8A-57893DEB82C9}"/>
              </a:ext>
            </a:extLst>
          </p:cNvPr>
          <p:cNvSpPr/>
          <p:nvPr userDrawn="1"/>
        </p:nvSpPr>
        <p:spPr>
          <a:xfrm>
            <a:off x="0" y="6346141"/>
            <a:ext cx="12192000" cy="511859"/>
          </a:xfrm>
          <a:prstGeom prst="rect">
            <a:avLst/>
          </a:prstGeom>
          <a:solidFill>
            <a:srgbClr val="BBC7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Segnaposto testo 2">
            <a:extLst>
              <a:ext uri="{FF2B5EF4-FFF2-40B4-BE49-F238E27FC236}">
                <a16:creationId xmlns:a16="http://schemas.microsoft.com/office/drawing/2014/main" id="{8ACD5555-A70E-82B4-B47D-F7ED3ADE9FF1}"/>
              </a:ext>
            </a:extLst>
          </p:cNvPr>
          <p:cNvSpPr>
            <a:spLocks noGrp="1"/>
          </p:cNvSpPr>
          <p:nvPr>
            <p:ph type="body" idx="1" hasCustomPrompt="1"/>
          </p:nvPr>
        </p:nvSpPr>
        <p:spPr>
          <a:xfrm>
            <a:off x="887984" y="2631312"/>
            <a:ext cx="2276906" cy="394954"/>
          </a:xfrm>
          <a:prstGeom prst="rect">
            <a:avLst/>
          </a:prstGeom>
        </p:spPr>
        <p:txBody>
          <a:bodyPr/>
          <a:lstStyle>
            <a:lvl1pPr marL="0" indent="0">
              <a:buNone/>
              <a:defRPr sz="2000" b="0">
                <a:solidFill>
                  <a:srgbClr val="BBC7D6"/>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01/Title</a:t>
            </a:r>
          </a:p>
        </p:txBody>
      </p:sp>
      <p:cxnSp>
        <p:nvCxnSpPr>
          <p:cNvPr id="13" name="Connettore 1 12">
            <a:extLst>
              <a:ext uri="{FF2B5EF4-FFF2-40B4-BE49-F238E27FC236}">
                <a16:creationId xmlns:a16="http://schemas.microsoft.com/office/drawing/2014/main" id="{2BA3B4A0-2DF2-41C1-DA15-C3D48EA9A3E8}"/>
              </a:ext>
            </a:extLst>
          </p:cNvPr>
          <p:cNvCxnSpPr/>
          <p:nvPr userDrawn="1"/>
        </p:nvCxnSpPr>
        <p:spPr>
          <a:xfrm>
            <a:off x="871408" y="3469859"/>
            <a:ext cx="12192000" cy="0"/>
          </a:xfrm>
          <a:prstGeom prst="line">
            <a:avLst/>
          </a:prstGeom>
          <a:ln w="38100">
            <a:solidFill>
              <a:srgbClr val="92E14D"/>
            </a:solidFill>
          </a:ln>
        </p:spPr>
        <p:style>
          <a:lnRef idx="2">
            <a:schemeClr val="accent1"/>
          </a:lnRef>
          <a:fillRef idx="0">
            <a:schemeClr val="accent1"/>
          </a:fillRef>
          <a:effectRef idx="1">
            <a:schemeClr val="accent1"/>
          </a:effectRef>
          <a:fontRef idx="minor">
            <a:schemeClr val="tx1"/>
          </a:fontRef>
        </p:style>
      </p:cxnSp>
      <p:sp>
        <p:nvSpPr>
          <p:cNvPr id="14" name="Ovale 13">
            <a:extLst>
              <a:ext uri="{FF2B5EF4-FFF2-40B4-BE49-F238E27FC236}">
                <a16:creationId xmlns:a16="http://schemas.microsoft.com/office/drawing/2014/main" id="{5529F47B-A86A-6469-0D71-72A8E23C2C16}"/>
              </a:ext>
            </a:extLst>
          </p:cNvPr>
          <p:cNvSpPr/>
          <p:nvPr userDrawn="1"/>
        </p:nvSpPr>
        <p:spPr>
          <a:xfrm>
            <a:off x="844035" y="3357309"/>
            <a:ext cx="225100" cy="225100"/>
          </a:xfrm>
          <a:prstGeom prst="ellipse">
            <a:avLst/>
          </a:prstGeom>
          <a:solidFill>
            <a:srgbClr val="92E14D"/>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BD89410B-40AF-D01E-0ED6-9F6A0B2A7F1B}"/>
              </a:ext>
            </a:extLst>
          </p:cNvPr>
          <p:cNvSpPr/>
          <p:nvPr userDrawn="1"/>
        </p:nvSpPr>
        <p:spPr>
          <a:xfrm>
            <a:off x="3569494" y="3357309"/>
            <a:ext cx="225100" cy="225100"/>
          </a:xfrm>
          <a:prstGeom prst="ellipse">
            <a:avLst/>
          </a:prstGeom>
          <a:solidFill>
            <a:srgbClr val="92E14D"/>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AAFCBC3D-F2FE-2A47-88E3-D3BBE4741F49}"/>
              </a:ext>
            </a:extLst>
          </p:cNvPr>
          <p:cNvSpPr/>
          <p:nvPr userDrawn="1"/>
        </p:nvSpPr>
        <p:spPr>
          <a:xfrm>
            <a:off x="6355865" y="3343480"/>
            <a:ext cx="225100" cy="225100"/>
          </a:xfrm>
          <a:prstGeom prst="ellipse">
            <a:avLst/>
          </a:prstGeom>
          <a:solidFill>
            <a:srgbClr val="92E14D"/>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5FB362BA-BEBD-90A1-2CEE-461CD7DB43E8}"/>
              </a:ext>
            </a:extLst>
          </p:cNvPr>
          <p:cNvSpPr/>
          <p:nvPr userDrawn="1"/>
        </p:nvSpPr>
        <p:spPr>
          <a:xfrm>
            <a:off x="9306424" y="3357309"/>
            <a:ext cx="225100" cy="225100"/>
          </a:xfrm>
          <a:prstGeom prst="ellipse">
            <a:avLst/>
          </a:prstGeom>
          <a:solidFill>
            <a:srgbClr val="92E14D"/>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Segnaposto testo 2">
            <a:extLst>
              <a:ext uri="{FF2B5EF4-FFF2-40B4-BE49-F238E27FC236}">
                <a16:creationId xmlns:a16="http://schemas.microsoft.com/office/drawing/2014/main" id="{D6BEB03F-1DFC-E216-9A7A-57B22659D1FD}"/>
              </a:ext>
            </a:extLst>
          </p:cNvPr>
          <p:cNvSpPr>
            <a:spLocks noGrp="1"/>
          </p:cNvSpPr>
          <p:nvPr>
            <p:ph type="body" idx="14" hasCustomPrompt="1"/>
          </p:nvPr>
        </p:nvSpPr>
        <p:spPr>
          <a:xfrm>
            <a:off x="871408" y="3932845"/>
            <a:ext cx="2276906" cy="1597306"/>
          </a:xfrm>
          <a:prstGeom prst="rect">
            <a:avLst/>
          </a:prstGeom>
        </p:spPr>
        <p:txBody>
          <a:bodyPr/>
          <a:lstStyle>
            <a:lvl1pPr marL="0" indent="0">
              <a:buNone/>
              <a:defRPr sz="1600" b="0">
                <a:solidFill>
                  <a:srgbClr val="BBC7D6"/>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err="1"/>
              <a:t>Lorem</a:t>
            </a:r>
            <a:r>
              <a:rPr lang="it-IT"/>
              <a:t> </a:t>
            </a:r>
            <a:r>
              <a:rPr lang="it-IT" err="1"/>
              <a:t>ipsum</a:t>
            </a:r>
            <a:r>
              <a:rPr lang="it-IT"/>
              <a:t> dolor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Sed do </a:t>
            </a:r>
            <a:r>
              <a:rPr lang="it-IT" err="1"/>
              <a:t>eiusmod</a:t>
            </a:r>
            <a:r>
              <a:rPr lang="it-IT"/>
              <a:t> </a:t>
            </a:r>
            <a:r>
              <a:rPr lang="it-IT" err="1"/>
              <a:t>tempor</a:t>
            </a:r>
            <a:r>
              <a:rPr lang="it-IT"/>
              <a:t> </a:t>
            </a:r>
            <a:r>
              <a:rPr lang="it-IT" err="1"/>
              <a:t>incididunt</a:t>
            </a:r>
            <a:r>
              <a:rPr lang="it-IT"/>
              <a:t> ut labore et dolore magna </a:t>
            </a:r>
            <a:r>
              <a:rPr lang="it-IT" err="1"/>
              <a:t>aliqua</a:t>
            </a:r>
            <a:r>
              <a:rPr lang="it-IT"/>
              <a:t>. </a:t>
            </a:r>
          </a:p>
        </p:txBody>
      </p:sp>
      <p:sp>
        <p:nvSpPr>
          <p:cNvPr id="20" name="Segnaposto testo 2">
            <a:extLst>
              <a:ext uri="{FF2B5EF4-FFF2-40B4-BE49-F238E27FC236}">
                <a16:creationId xmlns:a16="http://schemas.microsoft.com/office/drawing/2014/main" id="{E2CDB01A-E393-8014-E1C7-75C1DB203C3F}"/>
              </a:ext>
            </a:extLst>
          </p:cNvPr>
          <p:cNvSpPr>
            <a:spLocks noGrp="1"/>
          </p:cNvSpPr>
          <p:nvPr>
            <p:ph type="body" idx="16" hasCustomPrompt="1"/>
          </p:nvPr>
        </p:nvSpPr>
        <p:spPr>
          <a:xfrm>
            <a:off x="3627323" y="3932845"/>
            <a:ext cx="2276906" cy="1597304"/>
          </a:xfrm>
          <a:prstGeom prst="rect">
            <a:avLst/>
          </a:prstGeom>
        </p:spPr>
        <p:txBody>
          <a:bodyPr/>
          <a:lstStyle>
            <a:lvl1pPr marL="0" indent="0">
              <a:buNone/>
              <a:defRPr sz="1600" b="0">
                <a:solidFill>
                  <a:srgbClr val="BBC7D6"/>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err="1"/>
              <a:t>Lorem</a:t>
            </a:r>
            <a:r>
              <a:rPr lang="it-IT"/>
              <a:t> </a:t>
            </a:r>
            <a:r>
              <a:rPr lang="it-IT" err="1"/>
              <a:t>ipsum</a:t>
            </a:r>
            <a:r>
              <a:rPr lang="it-IT"/>
              <a:t> dolor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Sed do </a:t>
            </a:r>
            <a:r>
              <a:rPr lang="it-IT" err="1"/>
              <a:t>eiusmod</a:t>
            </a:r>
            <a:r>
              <a:rPr lang="it-IT"/>
              <a:t> </a:t>
            </a:r>
            <a:r>
              <a:rPr lang="it-IT" err="1"/>
              <a:t>tempor</a:t>
            </a:r>
            <a:r>
              <a:rPr lang="it-IT"/>
              <a:t> </a:t>
            </a:r>
            <a:r>
              <a:rPr lang="it-IT" err="1"/>
              <a:t>incididunt</a:t>
            </a:r>
            <a:r>
              <a:rPr lang="it-IT"/>
              <a:t> ut labore et dolore magna </a:t>
            </a:r>
            <a:r>
              <a:rPr lang="it-IT" err="1"/>
              <a:t>aliqua</a:t>
            </a:r>
            <a:r>
              <a:rPr lang="it-IT"/>
              <a:t>. </a:t>
            </a:r>
          </a:p>
        </p:txBody>
      </p:sp>
      <p:sp>
        <p:nvSpPr>
          <p:cNvPr id="23" name="Segnaposto testo 2">
            <a:extLst>
              <a:ext uri="{FF2B5EF4-FFF2-40B4-BE49-F238E27FC236}">
                <a16:creationId xmlns:a16="http://schemas.microsoft.com/office/drawing/2014/main" id="{90257D06-1BA8-E828-A1A0-89271D04E8A0}"/>
              </a:ext>
            </a:extLst>
          </p:cNvPr>
          <p:cNvSpPr>
            <a:spLocks noGrp="1"/>
          </p:cNvSpPr>
          <p:nvPr>
            <p:ph type="body" idx="19" hasCustomPrompt="1"/>
          </p:nvPr>
        </p:nvSpPr>
        <p:spPr>
          <a:xfrm>
            <a:off x="6383238" y="3895600"/>
            <a:ext cx="2276906" cy="1597304"/>
          </a:xfrm>
          <a:prstGeom prst="rect">
            <a:avLst/>
          </a:prstGeom>
        </p:spPr>
        <p:txBody>
          <a:bodyPr/>
          <a:lstStyle>
            <a:lvl1pPr marL="0" indent="0">
              <a:buNone/>
              <a:defRPr sz="1600" b="0">
                <a:solidFill>
                  <a:srgbClr val="BBC7D6"/>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err="1"/>
              <a:t>Lorem</a:t>
            </a:r>
            <a:r>
              <a:rPr lang="it-IT"/>
              <a:t> </a:t>
            </a:r>
            <a:r>
              <a:rPr lang="it-IT" err="1"/>
              <a:t>ipsum</a:t>
            </a:r>
            <a:r>
              <a:rPr lang="it-IT"/>
              <a:t> dolor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Sed do </a:t>
            </a:r>
            <a:r>
              <a:rPr lang="it-IT" err="1"/>
              <a:t>eiusmod</a:t>
            </a:r>
            <a:r>
              <a:rPr lang="it-IT"/>
              <a:t> </a:t>
            </a:r>
            <a:r>
              <a:rPr lang="it-IT" err="1"/>
              <a:t>tempor</a:t>
            </a:r>
            <a:r>
              <a:rPr lang="it-IT"/>
              <a:t> </a:t>
            </a:r>
            <a:r>
              <a:rPr lang="it-IT" err="1"/>
              <a:t>incididunt</a:t>
            </a:r>
            <a:r>
              <a:rPr lang="it-IT"/>
              <a:t> ut labore et dolore magna </a:t>
            </a:r>
            <a:r>
              <a:rPr lang="it-IT" err="1"/>
              <a:t>aliqua</a:t>
            </a:r>
            <a:r>
              <a:rPr lang="it-IT"/>
              <a:t>. </a:t>
            </a:r>
          </a:p>
          <a:p>
            <a:pPr lvl="0"/>
            <a:endParaRPr lang="it-IT"/>
          </a:p>
        </p:txBody>
      </p:sp>
      <p:sp>
        <p:nvSpPr>
          <p:cNvPr id="25" name="Segnaposto testo 2">
            <a:extLst>
              <a:ext uri="{FF2B5EF4-FFF2-40B4-BE49-F238E27FC236}">
                <a16:creationId xmlns:a16="http://schemas.microsoft.com/office/drawing/2014/main" id="{CD362E59-E029-4869-51DF-19F2A2A67438}"/>
              </a:ext>
            </a:extLst>
          </p:cNvPr>
          <p:cNvSpPr>
            <a:spLocks noGrp="1"/>
          </p:cNvSpPr>
          <p:nvPr>
            <p:ph type="body" idx="21" hasCustomPrompt="1"/>
          </p:nvPr>
        </p:nvSpPr>
        <p:spPr>
          <a:xfrm>
            <a:off x="9306424" y="3895600"/>
            <a:ext cx="2276906" cy="1634551"/>
          </a:xfrm>
          <a:prstGeom prst="rect">
            <a:avLst/>
          </a:prstGeom>
        </p:spPr>
        <p:txBody>
          <a:bodyPr/>
          <a:lstStyle>
            <a:lvl1pPr marL="0" indent="0">
              <a:buNone/>
              <a:defRPr sz="1600" b="0">
                <a:solidFill>
                  <a:srgbClr val="BBC7D6"/>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err="1"/>
              <a:t>Lorem</a:t>
            </a:r>
            <a:r>
              <a:rPr lang="it-IT"/>
              <a:t> </a:t>
            </a:r>
            <a:r>
              <a:rPr lang="it-IT" err="1"/>
              <a:t>ipsum</a:t>
            </a:r>
            <a:r>
              <a:rPr lang="it-IT"/>
              <a:t> dolor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Sed do </a:t>
            </a:r>
            <a:r>
              <a:rPr lang="it-IT" err="1"/>
              <a:t>eiusmod</a:t>
            </a:r>
            <a:r>
              <a:rPr lang="it-IT"/>
              <a:t> </a:t>
            </a:r>
            <a:r>
              <a:rPr lang="it-IT" err="1"/>
              <a:t>tempor</a:t>
            </a:r>
            <a:r>
              <a:rPr lang="it-IT"/>
              <a:t> </a:t>
            </a:r>
            <a:r>
              <a:rPr lang="it-IT" err="1"/>
              <a:t>incididunt</a:t>
            </a:r>
            <a:r>
              <a:rPr lang="it-IT"/>
              <a:t> ut labore et dolore magna </a:t>
            </a:r>
            <a:r>
              <a:rPr lang="it-IT" err="1"/>
              <a:t>aliqua</a:t>
            </a:r>
            <a:r>
              <a:rPr lang="it-IT"/>
              <a:t>. </a:t>
            </a:r>
          </a:p>
          <a:p>
            <a:pPr lvl="0"/>
            <a:endParaRPr lang="it-IT"/>
          </a:p>
        </p:txBody>
      </p:sp>
      <p:sp>
        <p:nvSpPr>
          <p:cNvPr id="27" name="Segnaposto testo 2">
            <a:extLst>
              <a:ext uri="{FF2B5EF4-FFF2-40B4-BE49-F238E27FC236}">
                <a16:creationId xmlns:a16="http://schemas.microsoft.com/office/drawing/2014/main" id="{57AE9875-46C0-3CCD-0B58-22D58F07B6B6}"/>
              </a:ext>
            </a:extLst>
          </p:cNvPr>
          <p:cNvSpPr>
            <a:spLocks noGrp="1"/>
          </p:cNvSpPr>
          <p:nvPr>
            <p:ph type="body" idx="22" hasCustomPrompt="1"/>
          </p:nvPr>
        </p:nvSpPr>
        <p:spPr>
          <a:xfrm>
            <a:off x="3627323" y="2592094"/>
            <a:ext cx="2276906" cy="394954"/>
          </a:xfrm>
          <a:prstGeom prst="rect">
            <a:avLst/>
          </a:prstGeom>
        </p:spPr>
        <p:txBody>
          <a:bodyPr/>
          <a:lstStyle>
            <a:lvl1pPr marL="0" indent="0">
              <a:buNone/>
              <a:defRPr sz="2000" b="0">
                <a:solidFill>
                  <a:srgbClr val="BBC7D6"/>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01/Title</a:t>
            </a:r>
          </a:p>
        </p:txBody>
      </p:sp>
      <p:sp>
        <p:nvSpPr>
          <p:cNvPr id="28" name="Segnaposto testo 2">
            <a:extLst>
              <a:ext uri="{FF2B5EF4-FFF2-40B4-BE49-F238E27FC236}">
                <a16:creationId xmlns:a16="http://schemas.microsoft.com/office/drawing/2014/main" id="{50F69773-2124-5ACD-9EAB-BBF595D2849F}"/>
              </a:ext>
            </a:extLst>
          </p:cNvPr>
          <p:cNvSpPr>
            <a:spLocks noGrp="1"/>
          </p:cNvSpPr>
          <p:nvPr>
            <p:ph type="body" idx="23" hasCustomPrompt="1"/>
          </p:nvPr>
        </p:nvSpPr>
        <p:spPr>
          <a:xfrm>
            <a:off x="6383238" y="2592094"/>
            <a:ext cx="2276906" cy="394954"/>
          </a:xfrm>
          <a:prstGeom prst="rect">
            <a:avLst/>
          </a:prstGeom>
        </p:spPr>
        <p:txBody>
          <a:bodyPr/>
          <a:lstStyle>
            <a:lvl1pPr marL="0" indent="0">
              <a:buNone/>
              <a:defRPr sz="2000" b="0">
                <a:solidFill>
                  <a:srgbClr val="BBC7D6"/>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01/Title</a:t>
            </a:r>
          </a:p>
        </p:txBody>
      </p:sp>
      <p:sp>
        <p:nvSpPr>
          <p:cNvPr id="29" name="Segnaposto testo 2">
            <a:extLst>
              <a:ext uri="{FF2B5EF4-FFF2-40B4-BE49-F238E27FC236}">
                <a16:creationId xmlns:a16="http://schemas.microsoft.com/office/drawing/2014/main" id="{D387FE8B-165B-3B60-69EB-18C4EB185C81}"/>
              </a:ext>
            </a:extLst>
          </p:cNvPr>
          <p:cNvSpPr>
            <a:spLocks noGrp="1"/>
          </p:cNvSpPr>
          <p:nvPr>
            <p:ph type="body" idx="24" hasCustomPrompt="1"/>
          </p:nvPr>
        </p:nvSpPr>
        <p:spPr>
          <a:xfrm>
            <a:off x="9306424" y="2592094"/>
            <a:ext cx="2276906" cy="394954"/>
          </a:xfrm>
          <a:prstGeom prst="rect">
            <a:avLst/>
          </a:prstGeom>
        </p:spPr>
        <p:txBody>
          <a:bodyPr/>
          <a:lstStyle>
            <a:lvl1pPr marL="0" indent="0">
              <a:buNone/>
              <a:defRPr sz="2000" b="0">
                <a:solidFill>
                  <a:srgbClr val="BBC7D6"/>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01/Title</a:t>
            </a:r>
          </a:p>
        </p:txBody>
      </p:sp>
      <p:cxnSp>
        <p:nvCxnSpPr>
          <p:cNvPr id="31" name="Connettore 1 30">
            <a:extLst>
              <a:ext uri="{FF2B5EF4-FFF2-40B4-BE49-F238E27FC236}">
                <a16:creationId xmlns:a16="http://schemas.microsoft.com/office/drawing/2014/main" id="{9367814D-C6FA-91D0-A266-236921DF0DC8}"/>
              </a:ext>
            </a:extLst>
          </p:cNvPr>
          <p:cNvCxnSpPr>
            <a:cxnSpLocks/>
          </p:cNvCxnSpPr>
          <p:nvPr userDrawn="1"/>
        </p:nvCxnSpPr>
        <p:spPr>
          <a:xfrm>
            <a:off x="887984" y="1220200"/>
            <a:ext cx="4847492" cy="0"/>
          </a:xfrm>
          <a:prstGeom prst="line">
            <a:avLst/>
          </a:prstGeom>
          <a:ln w="44450">
            <a:gradFill>
              <a:gsLst>
                <a:gs pos="0">
                  <a:schemeClr val="accent1">
                    <a:lumMod val="5000"/>
                    <a:lumOff val="95000"/>
                    <a:alpha val="0"/>
                  </a:schemeClr>
                </a:gs>
                <a:gs pos="6000">
                  <a:schemeClr val="accent1">
                    <a:lumMod val="45000"/>
                    <a:lumOff val="55000"/>
                    <a:alpha val="0"/>
                  </a:schemeClr>
                </a:gs>
                <a:gs pos="16000">
                  <a:schemeClr val="accent1">
                    <a:lumMod val="45000"/>
                    <a:lumOff val="55000"/>
                    <a:alpha val="0"/>
                  </a:schemeClr>
                </a:gs>
                <a:gs pos="100000">
                  <a:srgbClr val="92E14D"/>
                </a:gs>
              </a:gsLst>
              <a:lin ang="10800000" scaled="0"/>
            </a:gradFill>
          </a:ln>
        </p:spPr>
        <p:style>
          <a:lnRef idx="2">
            <a:schemeClr val="accent1"/>
          </a:lnRef>
          <a:fillRef idx="0">
            <a:schemeClr val="accent1"/>
          </a:fillRef>
          <a:effectRef idx="1">
            <a:schemeClr val="accent1"/>
          </a:effectRef>
          <a:fontRef idx="minor">
            <a:schemeClr val="tx1"/>
          </a:fontRef>
        </p:style>
      </p:cxnSp>
      <p:sp>
        <p:nvSpPr>
          <p:cNvPr id="33" name="Ovale 32">
            <a:extLst>
              <a:ext uri="{FF2B5EF4-FFF2-40B4-BE49-F238E27FC236}">
                <a16:creationId xmlns:a16="http://schemas.microsoft.com/office/drawing/2014/main" id="{8E96E05B-9DA7-F2A0-20ED-357AFF9C2D3C}"/>
              </a:ext>
            </a:extLst>
          </p:cNvPr>
          <p:cNvSpPr/>
          <p:nvPr userDrawn="1"/>
        </p:nvSpPr>
        <p:spPr>
          <a:xfrm>
            <a:off x="850859" y="1149729"/>
            <a:ext cx="138726" cy="138726"/>
          </a:xfrm>
          <a:prstGeom prst="ellipse">
            <a:avLst/>
          </a:prstGeom>
          <a:solidFill>
            <a:srgbClr val="92E1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Ovale 37">
            <a:extLst>
              <a:ext uri="{FF2B5EF4-FFF2-40B4-BE49-F238E27FC236}">
                <a16:creationId xmlns:a16="http://schemas.microsoft.com/office/drawing/2014/main" id="{5A672FC4-DECB-11DD-ED46-10836D73812B}"/>
              </a:ext>
            </a:extLst>
          </p:cNvPr>
          <p:cNvSpPr/>
          <p:nvPr userDrawn="1"/>
        </p:nvSpPr>
        <p:spPr>
          <a:xfrm>
            <a:off x="1092160" y="1103677"/>
            <a:ext cx="225100" cy="225100"/>
          </a:xfrm>
          <a:prstGeom prst="ellipse">
            <a:avLst/>
          </a:prstGeom>
          <a:solidFill>
            <a:srgbClr val="92E14D"/>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Titolo 1">
            <a:extLst>
              <a:ext uri="{FF2B5EF4-FFF2-40B4-BE49-F238E27FC236}">
                <a16:creationId xmlns:a16="http://schemas.microsoft.com/office/drawing/2014/main" id="{D0466A8A-EAEA-F8FF-A8E0-F820922EAA84}"/>
              </a:ext>
            </a:extLst>
          </p:cNvPr>
          <p:cNvSpPr>
            <a:spLocks noGrp="1"/>
          </p:cNvSpPr>
          <p:nvPr>
            <p:ph type="title" hasCustomPrompt="1"/>
          </p:nvPr>
        </p:nvSpPr>
        <p:spPr>
          <a:xfrm>
            <a:off x="1212690" y="511859"/>
            <a:ext cx="10076116" cy="481944"/>
          </a:xfrm>
          <a:prstGeom prst="rect">
            <a:avLst/>
          </a:prstGeom>
        </p:spPr>
        <p:txBody>
          <a:bodyPr/>
          <a:lstStyle>
            <a:lvl1pPr>
              <a:defRPr sz="3000" b="1">
                <a:solidFill>
                  <a:srgbClr val="BBC7D6"/>
                </a:solidFill>
              </a:defRPr>
            </a:lvl1pPr>
          </a:lstStyle>
          <a:p>
            <a:r>
              <a:rPr lang="it-IT"/>
              <a:t>Title</a:t>
            </a:r>
          </a:p>
        </p:txBody>
      </p:sp>
      <p:sp>
        <p:nvSpPr>
          <p:cNvPr id="9" name="Ovale 8">
            <a:extLst>
              <a:ext uri="{FF2B5EF4-FFF2-40B4-BE49-F238E27FC236}">
                <a16:creationId xmlns:a16="http://schemas.microsoft.com/office/drawing/2014/main" id="{A8A5F667-4856-4496-4C25-3E2E90DF32AA}"/>
              </a:ext>
            </a:extLst>
          </p:cNvPr>
          <p:cNvSpPr/>
          <p:nvPr userDrawn="1"/>
        </p:nvSpPr>
        <p:spPr>
          <a:xfrm rot="9000000">
            <a:off x="-796434" y="100605"/>
            <a:ext cx="1592868" cy="1592868"/>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BBC7D6"/>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A99F539C-9532-EBD8-30BE-80C7C9BAF870}"/>
              </a:ext>
            </a:extLst>
          </p:cNvPr>
          <p:cNvSpPr/>
          <p:nvPr userDrawn="1"/>
        </p:nvSpPr>
        <p:spPr>
          <a:xfrm>
            <a:off x="668336" y="620236"/>
            <a:ext cx="346857" cy="346857"/>
          </a:xfrm>
          <a:prstGeom prst="ellipse">
            <a:avLst/>
          </a:prstGeom>
          <a:solidFill>
            <a:srgbClr val="BBC7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BB690EB4-E9E9-3ADA-AAD4-329A01EB4A31}"/>
              </a:ext>
            </a:extLst>
          </p:cNvPr>
          <p:cNvSpPr/>
          <p:nvPr userDrawn="1"/>
        </p:nvSpPr>
        <p:spPr>
          <a:xfrm>
            <a:off x="530639" y="281622"/>
            <a:ext cx="137697" cy="137697"/>
          </a:xfrm>
          <a:prstGeom prst="ellipse">
            <a:avLst/>
          </a:prstGeom>
          <a:solidFill>
            <a:srgbClr val="BBC7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95550EAE-E4B7-6F7D-8896-91E8CA8BB472}"/>
              </a:ext>
            </a:extLst>
          </p:cNvPr>
          <p:cNvSpPr/>
          <p:nvPr userDrawn="1"/>
        </p:nvSpPr>
        <p:spPr>
          <a:xfrm rot="3600000">
            <a:off x="-566553" y="351073"/>
            <a:ext cx="1140235" cy="1140235"/>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BBC7D6"/>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DE625D5E-8F87-797C-9DD9-7423C6406612}"/>
              </a:ext>
            </a:extLst>
          </p:cNvPr>
          <p:cNvSpPr/>
          <p:nvPr userDrawn="1"/>
        </p:nvSpPr>
        <p:spPr>
          <a:xfrm>
            <a:off x="136178" y="350470"/>
            <a:ext cx="99321" cy="99321"/>
          </a:xfrm>
          <a:prstGeom prst="ellipse">
            <a:avLst/>
          </a:prstGeom>
          <a:solidFill>
            <a:srgbClr val="BBC7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39E24BEB-4F30-8B04-2863-A4A04928F723}"/>
              </a:ext>
            </a:extLst>
          </p:cNvPr>
          <p:cNvSpPr/>
          <p:nvPr userDrawn="1"/>
        </p:nvSpPr>
        <p:spPr>
          <a:xfrm rot="14412859">
            <a:off x="11139821" y="-20513"/>
            <a:ext cx="1592868" cy="1592868"/>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BBC7D6"/>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F499DE11-086E-FEBD-E9CF-D0C715F69901}"/>
              </a:ext>
            </a:extLst>
          </p:cNvPr>
          <p:cNvSpPr/>
          <p:nvPr userDrawn="1"/>
        </p:nvSpPr>
        <p:spPr>
          <a:xfrm rot="7200000">
            <a:off x="11366138" y="194336"/>
            <a:ext cx="1140235" cy="1140235"/>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BBC7D6"/>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e 29">
            <a:extLst>
              <a:ext uri="{FF2B5EF4-FFF2-40B4-BE49-F238E27FC236}">
                <a16:creationId xmlns:a16="http://schemas.microsoft.com/office/drawing/2014/main" id="{3F0CAD6C-5E00-EDC2-8C68-B87D0C2616E6}"/>
              </a:ext>
            </a:extLst>
          </p:cNvPr>
          <p:cNvSpPr/>
          <p:nvPr userDrawn="1"/>
        </p:nvSpPr>
        <p:spPr>
          <a:xfrm rot="7200000">
            <a:off x="-422379" y="5994089"/>
            <a:ext cx="1140235" cy="1140235"/>
          </a:xfrm>
          <a:prstGeom prst="ellipse">
            <a:avLst/>
          </a:prstGeom>
          <a:solidFill>
            <a:schemeClr val="accent1">
              <a:alpha val="0"/>
            </a:schemeClr>
          </a:solidFill>
          <a:ln w="12700">
            <a:gradFill>
              <a:gsLst>
                <a:gs pos="0">
                  <a:srgbClr val="BBC7D6"/>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CasellaDiTesto 40">
            <a:extLst>
              <a:ext uri="{FF2B5EF4-FFF2-40B4-BE49-F238E27FC236}">
                <a16:creationId xmlns:a16="http://schemas.microsoft.com/office/drawing/2014/main" id="{A267013D-EECD-3C38-54E7-3329E9E0CDE0}"/>
              </a:ext>
            </a:extLst>
          </p:cNvPr>
          <p:cNvSpPr txBox="1"/>
          <p:nvPr userDrawn="1"/>
        </p:nvSpPr>
        <p:spPr>
          <a:xfrm>
            <a:off x="838201" y="6448181"/>
            <a:ext cx="1847127" cy="307777"/>
          </a:xfrm>
          <a:prstGeom prst="rect">
            <a:avLst/>
          </a:prstGeom>
          <a:noFill/>
        </p:spPr>
        <p:txBody>
          <a:bodyPr wrap="square" rtlCol="0">
            <a:spAutoFit/>
          </a:bodyPr>
          <a:lstStyle/>
          <a:p>
            <a:r>
              <a:rPr lang="it-IT" sz="1400" err="1">
                <a:solidFill>
                  <a:srgbClr val="825DC7"/>
                </a:solidFill>
              </a:rPr>
              <a:t>leaf.space</a:t>
            </a:r>
            <a:endParaRPr lang="it-IT" sz="1400">
              <a:solidFill>
                <a:srgbClr val="825DC7"/>
              </a:solidFill>
            </a:endParaRPr>
          </a:p>
        </p:txBody>
      </p:sp>
      <p:sp>
        <p:nvSpPr>
          <p:cNvPr id="42" name="CasellaDiTesto 41">
            <a:extLst>
              <a:ext uri="{FF2B5EF4-FFF2-40B4-BE49-F238E27FC236}">
                <a16:creationId xmlns:a16="http://schemas.microsoft.com/office/drawing/2014/main" id="{7E726E0A-C642-751F-5AAB-7C7AB49FF990}"/>
              </a:ext>
            </a:extLst>
          </p:cNvPr>
          <p:cNvSpPr txBox="1"/>
          <p:nvPr userDrawn="1"/>
        </p:nvSpPr>
        <p:spPr>
          <a:xfrm>
            <a:off x="5126279" y="6461807"/>
            <a:ext cx="1847127" cy="307777"/>
          </a:xfrm>
          <a:prstGeom prst="rect">
            <a:avLst/>
          </a:prstGeom>
          <a:noFill/>
        </p:spPr>
        <p:txBody>
          <a:bodyPr wrap="square" rtlCol="0">
            <a:spAutoFit/>
          </a:bodyPr>
          <a:lstStyle/>
          <a:p>
            <a:pPr algn="ctr"/>
            <a:r>
              <a:rPr lang="it-IT" sz="1400" err="1">
                <a:solidFill>
                  <a:srgbClr val="825DC7"/>
                </a:solidFill>
              </a:rPr>
              <a:t>confidential</a:t>
            </a:r>
            <a:endParaRPr lang="it-IT" sz="1400">
              <a:solidFill>
                <a:srgbClr val="825DC7"/>
              </a:solidFill>
            </a:endParaRPr>
          </a:p>
        </p:txBody>
      </p:sp>
      <p:sp>
        <p:nvSpPr>
          <p:cNvPr id="43" name="Segnaposto testo 22">
            <a:extLst>
              <a:ext uri="{FF2B5EF4-FFF2-40B4-BE49-F238E27FC236}">
                <a16:creationId xmlns:a16="http://schemas.microsoft.com/office/drawing/2014/main" id="{A2392BEE-1C79-84DD-7DF3-4FA01369412D}"/>
              </a:ext>
            </a:extLst>
          </p:cNvPr>
          <p:cNvSpPr>
            <a:spLocks noGrp="1"/>
          </p:cNvSpPr>
          <p:nvPr>
            <p:ph type="body" sz="quarter" idx="27" hasCustomPrompt="1"/>
          </p:nvPr>
        </p:nvSpPr>
        <p:spPr>
          <a:xfrm>
            <a:off x="11040750" y="6494933"/>
            <a:ext cx="264801" cy="261025"/>
          </a:xfrm>
          <a:prstGeom prst="rect">
            <a:avLst/>
          </a:prstGeom>
        </p:spPr>
        <p:txBody>
          <a:bodyPr/>
          <a:lstStyle>
            <a:lvl1pPr marL="0" indent="0" algn="r">
              <a:buNone/>
              <a:defRPr sz="1400" b="1">
                <a:solidFill>
                  <a:srgbClr val="825DC7"/>
                </a:solidFill>
              </a:defRPr>
            </a:lvl1pPr>
          </a:lstStyle>
          <a:p>
            <a:pPr lvl="0"/>
            <a:r>
              <a:rPr lang="it-IT"/>
              <a:t>1</a:t>
            </a:r>
          </a:p>
        </p:txBody>
      </p:sp>
      <p:sp>
        <p:nvSpPr>
          <p:cNvPr id="44" name="Ovale 43">
            <a:extLst>
              <a:ext uri="{FF2B5EF4-FFF2-40B4-BE49-F238E27FC236}">
                <a16:creationId xmlns:a16="http://schemas.microsoft.com/office/drawing/2014/main" id="{7DF45375-1D6E-94F2-35A5-D8726937219F}"/>
              </a:ext>
            </a:extLst>
          </p:cNvPr>
          <p:cNvSpPr/>
          <p:nvPr userDrawn="1"/>
        </p:nvSpPr>
        <p:spPr>
          <a:xfrm>
            <a:off x="644664" y="6533222"/>
            <a:ext cx="137696" cy="137696"/>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Ovale 44">
            <a:extLst>
              <a:ext uri="{FF2B5EF4-FFF2-40B4-BE49-F238E27FC236}">
                <a16:creationId xmlns:a16="http://schemas.microsoft.com/office/drawing/2014/main" id="{DF9968B4-CED3-81FD-9139-1AECDB14C7F0}"/>
              </a:ext>
            </a:extLst>
          </p:cNvPr>
          <p:cNvSpPr/>
          <p:nvPr userDrawn="1"/>
        </p:nvSpPr>
        <p:spPr>
          <a:xfrm rot="7200000">
            <a:off x="-241836" y="6186804"/>
            <a:ext cx="779148" cy="779148"/>
          </a:xfrm>
          <a:prstGeom prst="ellipse">
            <a:avLst/>
          </a:prstGeom>
          <a:solidFill>
            <a:schemeClr val="accent1">
              <a:alpha val="0"/>
            </a:schemeClr>
          </a:solidFill>
          <a:ln w="12700">
            <a:gradFill>
              <a:gsLst>
                <a:gs pos="0">
                  <a:srgbClr val="BBC7D6"/>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descr="Immagine che contiene design&#10;&#10;Il contenuto generato dall'IA potrebbe non essere corretto.">
            <a:extLst>
              <a:ext uri="{FF2B5EF4-FFF2-40B4-BE49-F238E27FC236}">
                <a16:creationId xmlns:a16="http://schemas.microsoft.com/office/drawing/2014/main" id="{28C8E35C-2B14-8AF8-7F4B-91089FE0E585}"/>
              </a:ext>
            </a:extLst>
          </p:cNvPr>
          <p:cNvPicPr>
            <a:picLocks noChangeAspect="1"/>
          </p:cNvPicPr>
          <p:nvPr userDrawn="1"/>
        </p:nvPicPr>
        <p:blipFill>
          <a:blip r:embed="rId2"/>
          <a:stretch>
            <a:fillRect/>
          </a:stretch>
        </p:blipFill>
        <p:spPr>
          <a:xfrm>
            <a:off x="10940897" y="478210"/>
            <a:ext cx="630908" cy="630908"/>
          </a:xfrm>
          <a:prstGeom prst="rect">
            <a:avLst/>
          </a:prstGeom>
        </p:spPr>
      </p:pic>
    </p:spTree>
    <p:extLst>
      <p:ext uri="{BB962C8B-B14F-4D97-AF65-F5344CB8AC3E}">
        <p14:creationId xmlns:p14="http://schemas.microsoft.com/office/powerpoint/2010/main" val="3318252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1_analysis">
    <p:bg>
      <p:bgRef idx="1001">
        <a:schemeClr val="bg1"/>
      </p:bgRef>
    </p:bg>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E42E3E1-35C0-F213-8B90-2FF19CA454C3}"/>
              </a:ext>
            </a:extLst>
          </p:cNvPr>
          <p:cNvSpPr>
            <a:spLocks noGrp="1"/>
          </p:cNvSpPr>
          <p:nvPr>
            <p:ph type="title" hasCustomPrompt="1"/>
          </p:nvPr>
        </p:nvSpPr>
        <p:spPr>
          <a:xfrm>
            <a:off x="1212690" y="511859"/>
            <a:ext cx="10515600" cy="563610"/>
          </a:xfrm>
          <a:prstGeom prst="rect">
            <a:avLst/>
          </a:prstGeom>
        </p:spPr>
        <p:txBody>
          <a:bodyPr/>
          <a:lstStyle>
            <a:lvl1pPr>
              <a:defRPr sz="3000" b="1">
                <a:solidFill>
                  <a:srgbClr val="825DC7"/>
                </a:solidFill>
              </a:defRPr>
            </a:lvl1pPr>
          </a:lstStyle>
          <a:p>
            <a:r>
              <a:rPr lang="it-IT"/>
              <a:t>Title</a:t>
            </a:r>
          </a:p>
        </p:txBody>
      </p:sp>
      <p:pic>
        <p:nvPicPr>
          <p:cNvPr id="4" name="Immagine 3">
            <a:extLst>
              <a:ext uri="{FF2B5EF4-FFF2-40B4-BE49-F238E27FC236}">
                <a16:creationId xmlns:a16="http://schemas.microsoft.com/office/drawing/2014/main" id="{250D65F9-C3EA-62D8-9214-123C0A0F3FE8}"/>
              </a:ext>
            </a:extLst>
          </p:cNvPr>
          <p:cNvPicPr>
            <a:picLocks noChangeAspect="1"/>
          </p:cNvPicPr>
          <p:nvPr userDrawn="1"/>
        </p:nvPicPr>
        <p:blipFill>
          <a:blip r:embed="rId2"/>
          <a:stretch>
            <a:fillRect/>
          </a:stretch>
        </p:blipFill>
        <p:spPr>
          <a:xfrm>
            <a:off x="10990264" y="465915"/>
            <a:ext cx="533400" cy="647700"/>
          </a:xfrm>
          <a:prstGeom prst="rect">
            <a:avLst/>
          </a:prstGeom>
        </p:spPr>
      </p:pic>
      <p:sp>
        <p:nvSpPr>
          <p:cNvPr id="5" name="Ovale 4">
            <a:extLst>
              <a:ext uri="{FF2B5EF4-FFF2-40B4-BE49-F238E27FC236}">
                <a16:creationId xmlns:a16="http://schemas.microsoft.com/office/drawing/2014/main" id="{381AF66B-60E1-0A75-5B0D-2F3C659E481E}"/>
              </a:ext>
            </a:extLst>
          </p:cNvPr>
          <p:cNvSpPr/>
          <p:nvPr userDrawn="1"/>
        </p:nvSpPr>
        <p:spPr>
          <a:xfrm rot="9000000">
            <a:off x="-757224" y="124757"/>
            <a:ext cx="1592868" cy="1592868"/>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0DFD6D76-0E3A-CD13-D835-50A8DBAF2495}"/>
              </a:ext>
            </a:extLst>
          </p:cNvPr>
          <p:cNvSpPr/>
          <p:nvPr userDrawn="1"/>
        </p:nvSpPr>
        <p:spPr>
          <a:xfrm>
            <a:off x="668336" y="620236"/>
            <a:ext cx="346857" cy="346857"/>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E77EE301-2B53-3291-EBF6-63DCE42F0B22}"/>
              </a:ext>
            </a:extLst>
          </p:cNvPr>
          <p:cNvSpPr/>
          <p:nvPr userDrawn="1"/>
        </p:nvSpPr>
        <p:spPr>
          <a:xfrm>
            <a:off x="530639" y="281622"/>
            <a:ext cx="137697" cy="137697"/>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E2F3FFE1-A3BA-4AC0-5DDF-F6CD8BF6F9DF}"/>
              </a:ext>
            </a:extLst>
          </p:cNvPr>
          <p:cNvSpPr/>
          <p:nvPr userDrawn="1"/>
        </p:nvSpPr>
        <p:spPr>
          <a:xfrm rot="3600000">
            <a:off x="-566553" y="351073"/>
            <a:ext cx="1140235" cy="1140235"/>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30CBDA99-4A77-CA51-35AB-ADA87E483332}"/>
              </a:ext>
            </a:extLst>
          </p:cNvPr>
          <p:cNvSpPr/>
          <p:nvPr userDrawn="1"/>
        </p:nvSpPr>
        <p:spPr>
          <a:xfrm>
            <a:off x="136178" y="350470"/>
            <a:ext cx="99321" cy="99321"/>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5AB46B4D-DFE9-B74E-FF3B-DE4455776C5C}"/>
              </a:ext>
            </a:extLst>
          </p:cNvPr>
          <p:cNvSpPr/>
          <p:nvPr userDrawn="1"/>
        </p:nvSpPr>
        <p:spPr>
          <a:xfrm rot="14412859">
            <a:off x="11139821" y="-20513"/>
            <a:ext cx="1592868" cy="1592868"/>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2BD58BBF-F0AD-3C91-4295-AD97788ABB90}"/>
              </a:ext>
            </a:extLst>
          </p:cNvPr>
          <p:cNvSpPr/>
          <p:nvPr userDrawn="1"/>
        </p:nvSpPr>
        <p:spPr>
          <a:xfrm rot="9012859">
            <a:off x="11366138" y="194336"/>
            <a:ext cx="1140235" cy="1140235"/>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Rettangolo 28">
            <a:extLst>
              <a:ext uri="{FF2B5EF4-FFF2-40B4-BE49-F238E27FC236}">
                <a16:creationId xmlns:a16="http://schemas.microsoft.com/office/drawing/2014/main" id="{C2D69B1A-E808-4995-8072-5D72D9C12F51}"/>
              </a:ext>
            </a:extLst>
          </p:cNvPr>
          <p:cNvSpPr/>
          <p:nvPr userDrawn="1"/>
        </p:nvSpPr>
        <p:spPr>
          <a:xfrm>
            <a:off x="0" y="6346141"/>
            <a:ext cx="12192000" cy="511859"/>
          </a:xfrm>
          <a:prstGeom prst="rect">
            <a:avLst/>
          </a:prstGeom>
          <a:solidFill>
            <a:srgbClr val="825DC7"/>
          </a:solidFill>
          <a:ln>
            <a:solidFill>
              <a:srgbClr val="825D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e 30">
            <a:extLst>
              <a:ext uri="{FF2B5EF4-FFF2-40B4-BE49-F238E27FC236}">
                <a16:creationId xmlns:a16="http://schemas.microsoft.com/office/drawing/2014/main" id="{55B524AB-F7ED-CF59-816B-3A61313EC471}"/>
              </a:ext>
            </a:extLst>
          </p:cNvPr>
          <p:cNvSpPr/>
          <p:nvPr userDrawn="1"/>
        </p:nvSpPr>
        <p:spPr>
          <a:xfrm rot="1800000">
            <a:off x="-422379" y="5994089"/>
            <a:ext cx="1140235" cy="1140235"/>
          </a:xfrm>
          <a:prstGeom prst="ellipse">
            <a:avLst/>
          </a:prstGeom>
          <a:solidFill>
            <a:schemeClr val="accent1">
              <a:alpha val="0"/>
            </a:schemeClr>
          </a:solidFill>
          <a:ln w="12700">
            <a:gradFill>
              <a:gsLst>
                <a:gs pos="0">
                  <a:srgbClr val="BBC7D6"/>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CasellaDiTesto 31">
            <a:extLst>
              <a:ext uri="{FF2B5EF4-FFF2-40B4-BE49-F238E27FC236}">
                <a16:creationId xmlns:a16="http://schemas.microsoft.com/office/drawing/2014/main" id="{72BDDD1A-EE06-3363-38E7-EE0D01D6967C}"/>
              </a:ext>
            </a:extLst>
          </p:cNvPr>
          <p:cNvSpPr txBox="1"/>
          <p:nvPr userDrawn="1"/>
        </p:nvSpPr>
        <p:spPr>
          <a:xfrm>
            <a:off x="838201" y="6448181"/>
            <a:ext cx="1847127" cy="307777"/>
          </a:xfrm>
          <a:prstGeom prst="rect">
            <a:avLst/>
          </a:prstGeom>
          <a:noFill/>
        </p:spPr>
        <p:txBody>
          <a:bodyPr wrap="square" rtlCol="0">
            <a:spAutoFit/>
          </a:bodyPr>
          <a:lstStyle/>
          <a:p>
            <a:r>
              <a:rPr lang="it-IT" sz="1400" err="1">
                <a:solidFill>
                  <a:srgbClr val="BBC7D6"/>
                </a:solidFill>
              </a:rPr>
              <a:t>leaf.space</a:t>
            </a:r>
            <a:endParaRPr lang="it-IT" sz="1400">
              <a:solidFill>
                <a:srgbClr val="BBC7D6"/>
              </a:solidFill>
            </a:endParaRPr>
          </a:p>
        </p:txBody>
      </p:sp>
      <p:sp>
        <p:nvSpPr>
          <p:cNvPr id="33" name="CasellaDiTesto 32">
            <a:extLst>
              <a:ext uri="{FF2B5EF4-FFF2-40B4-BE49-F238E27FC236}">
                <a16:creationId xmlns:a16="http://schemas.microsoft.com/office/drawing/2014/main" id="{740EEDA0-1189-AADD-1198-4D665EBB1795}"/>
              </a:ext>
            </a:extLst>
          </p:cNvPr>
          <p:cNvSpPr txBox="1"/>
          <p:nvPr userDrawn="1"/>
        </p:nvSpPr>
        <p:spPr>
          <a:xfrm>
            <a:off x="5126279" y="6461807"/>
            <a:ext cx="1847127" cy="307777"/>
          </a:xfrm>
          <a:prstGeom prst="rect">
            <a:avLst/>
          </a:prstGeom>
          <a:noFill/>
        </p:spPr>
        <p:txBody>
          <a:bodyPr wrap="square" rtlCol="0">
            <a:spAutoFit/>
          </a:bodyPr>
          <a:lstStyle/>
          <a:p>
            <a:pPr algn="ctr"/>
            <a:r>
              <a:rPr lang="it-IT" sz="1400" err="1">
                <a:solidFill>
                  <a:srgbClr val="BBC7D6"/>
                </a:solidFill>
              </a:rPr>
              <a:t>confidential</a:t>
            </a:r>
            <a:endParaRPr lang="it-IT" sz="1400">
              <a:solidFill>
                <a:srgbClr val="BBC7D6"/>
              </a:solidFill>
            </a:endParaRPr>
          </a:p>
        </p:txBody>
      </p:sp>
      <p:sp>
        <p:nvSpPr>
          <p:cNvPr id="34" name="Segnaposto testo 22">
            <a:extLst>
              <a:ext uri="{FF2B5EF4-FFF2-40B4-BE49-F238E27FC236}">
                <a16:creationId xmlns:a16="http://schemas.microsoft.com/office/drawing/2014/main" id="{AC5EBFBB-35E2-9F10-4933-C591D0C7D0E4}"/>
              </a:ext>
            </a:extLst>
          </p:cNvPr>
          <p:cNvSpPr>
            <a:spLocks noGrp="1"/>
          </p:cNvSpPr>
          <p:nvPr>
            <p:ph type="body" sz="quarter" idx="27" hasCustomPrompt="1"/>
          </p:nvPr>
        </p:nvSpPr>
        <p:spPr>
          <a:xfrm>
            <a:off x="11040750" y="6494933"/>
            <a:ext cx="264801" cy="261025"/>
          </a:xfrm>
          <a:prstGeom prst="rect">
            <a:avLst/>
          </a:prstGeom>
        </p:spPr>
        <p:txBody>
          <a:bodyPr/>
          <a:lstStyle>
            <a:lvl1pPr marL="0" indent="0" algn="r">
              <a:buNone/>
              <a:defRPr sz="1400" b="1">
                <a:solidFill>
                  <a:srgbClr val="BBC7D6"/>
                </a:solidFill>
              </a:defRPr>
            </a:lvl1pPr>
          </a:lstStyle>
          <a:p>
            <a:pPr lvl="0"/>
            <a:r>
              <a:rPr lang="it-IT"/>
              <a:t>1</a:t>
            </a:r>
          </a:p>
        </p:txBody>
      </p:sp>
      <p:sp>
        <p:nvSpPr>
          <p:cNvPr id="35" name="Ovale 34">
            <a:extLst>
              <a:ext uri="{FF2B5EF4-FFF2-40B4-BE49-F238E27FC236}">
                <a16:creationId xmlns:a16="http://schemas.microsoft.com/office/drawing/2014/main" id="{0D450C17-C4C1-C797-90E2-09B90D98066B}"/>
              </a:ext>
            </a:extLst>
          </p:cNvPr>
          <p:cNvSpPr/>
          <p:nvPr userDrawn="1"/>
        </p:nvSpPr>
        <p:spPr>
          <a:xfrm rot="5190611">
            <a:off x="-241836" y="6186804"/>
            <a:ext cx="779148" cy="779148"/>
          </a:xfrm>
          <a:prstGeom prst="ellipse">
            <a:avLst/>
          </a:prstGeom>
          <a:solidFill>
            <a:schemeClr val="accent1">
              <a:alpha val="0"/>
            </a:schemeClr>
          </a:solidFill>
          <a:ln w="12700">
            <a:gradFill>
              <a:gsLst>
                <a:gs pos="0">
                  <a:srgbClr val="BBC7D6"/>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Ovale 36">
            <a:extLst>
              <a:ext uri="{FF2B5EF4-FFF2-40B4-BE49-F238E27FC236}">
                <a16:creationId xmlns:a16="http://schemas.microsoft.com/office/drawing/2014/main" id="{8937E3AE-71C9-3EBC-F313-A3C3DD600037}"/>
              </a:ext>
            </a:extLst>
          </p:cNvPr>
          <p:cNvSpPr/>
          <p:nvPr userDrawn="1"/>
        </p:nvSpPr>
        <p:spPr>
          <a:xfrm>
            <a:off x="644664" y="6533222"/>
            <a:ext cx="137696" cy="137696"/>
          </a:xfrm>
          <a:prstGeom prst="ellipse">
            <a:avLst/>
          </a:prstGeom>
          <a:solidFill>
            <a:srgbClr val="BBC7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Segnaposto testo 2">
            <a:extLst>
              <a:ext uri="{FF2B5EF4-FFF2-40B4-BE49-F238E27FC236}">
                <a16:creationId xmlns:a16="http://schemas.microsoft.com/office/drawing/2014/main" id="{D93D68D5-C270-2633-2D7A-DD86D27A7F27}"/>
              </a:ext>
            </a:extLst>
          </p:cNvPr>
          <p:cNvSpPr>
            <a:spLocks noGrp="1"/>
          </p:cNvSpPr>
          <p:nvPr>
            <p:ph type="body" idx="1" hasCustomPrompt="1"/>
          </p:nvPr>
        </p:nvSpPr>
        <p:spPr>
          <a:xfrm>
            <a:off x="7899900" y="1448263"/>
            <a:ext cx="2276906" cy="394954"/>
          </a:xfrm>
          <a:prstGeom prst="rect">
            <a:avLst/>
          </a:prstGeom>
        </p:spPr>
        <p:txBody>
          <a:bodyPr/>
          <a:lstStyle>
            <a:lvl1pPr marL="0" indent="0">
              <a:buNone/>
              <a:defRPr sz="2400" b="0">
                <a:solidFill>
                  <a:srgbClr val="825DC7"/>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err="1"/>
              <a:t>Results</a:t>
            </a:r>
            <a:r>
              <a:rPr lang="it-IT"/>
              <a:t> </a:t>
            </a:r>
          </a:p>
        </p:txBody>
      </p:sp>
      <p:sp>
        <p:nvSpPr>
          <p:cNvPr id="43" name="Rettangolo con angoli arrotondati 42">
            <a:extLst>
              <a:ext uri="{FF2B5EF4-FFF2-40B4-BE49-F238E27FC236}">
                <a16:creationId xmlns:a16="http://schemas.microsoft.com/office/drawing/2014/main" id="{26171ED7-22C9-F9FC-D8EE-1C9FFF8FD725}"/>
              </a:ext>
            </a:extLst>
          </p:cNvPr>
          <p:cNvSpPr/>
          <p:nvPr userDrawn="1"/>
        </p:nvSpPr>
        <p:spPr>
          <a:xfrm>
            <a:off x="7486059" y="2009141"/>
            <a:ext cx="4037605" cy="2069541"/>
          </a:xfrm>
          <a:prstGeom prst="roundRect">
            <a:avLst/>
          </a:prstGeom>
          <a:solidFill>
            <a:srgbClr val="BBC7D6">
              <a:alpha val="262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Rettangolo con angoli arrotondati 45">
            <a:extLst>
              <a:ext uri="{FF2B5EF4-FFF2-40B4-BE49-F238E27FC236}">
                <a16:creationId xmlns:a16="http://schemas.microsoft.com/office/drawing/2014/main" id="{47067F59-984F-040E-6A77-BFA416131358}"/>
              </a:ext>
            </a:extLst>
          </p:cNvPr>
          <p:cNvSpPr/>
          <p:nvPr userDrawn="1"/>
        </p:nvSpPr>
        <p:spPr>
          <a:xfrm>
            <a:off x="7486059" y="4225050"/>
            <a:ext cx="4037605" cy="1553497"/>
          </a:xfrm>
          <a:prstGeom prst="roundRect">
            <a:avLst/>
          </a:prstGeom>
          <a:solidFill>
            <a:srgbClr val="825DC7">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Segnaposto testo 2">
            <a:extLst>
              <a:ext uri="{FF2B5EF4-FFF2-40B4-BE49-F238E27FC236}">
                <a16:creationId xmlns:a16="http://schemas.microsoft.com/office/drawing/2014/main" id="{A18E6FB7-D42F-708C-04F3-3F4BA44D2B72}"/>
              </a:ext>
            </a:extLst>
          </p:cNvPr>
          <p:cNvSpPr>
            <a:spLocks noGrp="1"/>
          </p:cNvSpPr>
          <p:nvPr>
            <p:ph type="body" idx="19" hasCustomPrompt="1"/>
          </p:nvPr>
        </p:nvSpPr>
        <p:spPr>
          <a:xfrm>
            <a:off x="7899900" y="2244541"/>
            <a:ext cx="3405651" cy="1565381"/>
          </a:xfrm>
          <a:prstGeom prst="rect">
            <a:avLst/>
          </a:prstGeom>
        </p:spPr>
        <p:txBody>
          <a:bodyPr/>
          <a:lstStyle>
            <a:lvl1pPr marL="0" indent="0">
              <a:buNone/>
              <a:defRPr sz="1400" b="0">
                <a:solidFill>
                  <a:srgbClr val="825DC7"/>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err="1"/>
              <a:t>Lorem</a:t>
            </a:r>
            <a:r>
              <a:rPr lang="it-IT"/>
              <a:t> </a:t>
            </a:r>
            <a:r>
              <a:rPr lang="it-IT" err="1"/>
              <a:t>ipsum</a:t>
            </a:r>
            <a:r>
              <a:rPr lang="it-IT"/>
              <a:t> dolor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Sed do </a:t>
            </a:r>
            <a:r>
              <a:rPr lang="it-IT" err="1"/>
              <a:t>eiusmod</a:t>
            </a:r>
            <a:r>
              <a:rPr lang="it-IT"/>
              <a:t> </a:t>
            </a:r>
            <a:r>
              <a:rPr lang="it-IT" err="1"/>
              <a:t>tempor</a:t>
            </a:r>
            <a:r>
              <a:rPr lang="it-IT"/>
              <a:t> </a:t>
            </a:r>
            <a:r>
              <a:rPr lang="it-IT" err="1"/>
              <a:t>incididunt</a:t>
            </a:r>
            <a:r>
              <a:rPr lang="it-IT"/>
              <a:t> ut labore et dolore magna </a:t>
            </a:r>
            <a:r>
              <a:rPr lang="it-IT" err="1"/>
              <a:t>aliqua</a:t>
            </a:r>
            <a:r>
              <a:rPr lang="it-IT"/>
              <a:t>. </a:t>
            </a:r>
          </a:p>
          <a:p>
            <a:pPr lvl="0"/>
            <a:endParaRPr lang="it-IT"/>
          </a:p>
        </p:txBody>
      </p:sp>
      <p:sp>
        <p:nvSpPr>
          <p:cNvPr id="50" name="Segnaposto testo 2">
            <a:extLst>
              <a:ext uri="{FF2B5EF4-FFF2-40B4-BE49-F238E27FC236}">
                <a16:creationId xmlns:a16="http://schemas.microsoft.com/office/drawing/2014/main" id="{68EE455C-59E3-667A-8A33-49E20D3EB88C}"/>
              </a:ext>
            </a:extLst>
          </p:cNvPr>
          <p:cNvSpPr>
            <a:spLocks noGrp="1"/>
          </p:cNvSpPr>
          <p:nvPr>
            <p:ph type="body" idx="28" hasCustomPrompt="1"/>
          </p:nvPr>
        </p:nvSpPr>
        <p:spPr>
          <a:xfrm>
            <a:off x="7899900" y="4395496"/>
            <a:ext cx="3405651" cy="1201488"/>
          </a:xfrm>
          <a:prstGeom prst="rect">
            <a:avLst/>
          </a:prstGeom>
        </p:spPr>
        <p:txBody>
          <a:bodyPr/>
          <a:lstStyle>
            <a:lvl1pPr marL="0" indent="0">
              <a:buNone/>
              <a:defRPr sz="1400" b="0">
                <a:solidFill>
                  <a:srgbClr val="825DC7"/>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err="1"/>
              <a:t>Lorem</a:t>
            </a:r>
            <a:r>
              <a:rPr lang="it-IT"/>
              <a:t> </a:t>
            </a:r>
            <a:r>
              <a:rPr lang="it-IT" err="1"/>
              <a:t>ipsum</a:t>
            </a:r>
            <a:r>
              <a:rPr lang="it-IT"/>
              <a:t> dolor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Sed do </a:t>
            </a:r>
            <a:r>
              <a:rPr lang="it-IT" err="1"/>
              <a:t>eiusmod</a:t>
            </a:r>
            <a:r>
              <a:rPr lang="it-IT"/>
              <a:t> </a:t>
            </a:r>
            <a:r>
              <a:rPr lang="it-IT" err="1"/>
              <a:t>tempor</a:t>
            </a:r>
            <a:r>
              <a:rPr lang="it-IT"/>
              <a:t> </a:t>
            </a:r>
            <a:r>
              <a:rPr lang="it-IT" err="1"/>
              <a:t>incididunt</a:t>
            </a:r>
            <a:r>
              <a:rPr lang="it-IT"/>
              <a:t> ut labore et dolore magna </a:t>
            </a:r>
            <a:r>
              <a:rPr lang="it-IT" err="1"/>
              <a:t>aliqua</a:t>
            </a:r>
            <a:r>
              <a:rPr lang="it-IT"/>
              <a:t>. </a:t>
            </a:r>
          </a:p>
          <a:p>
            <a:pPr lvl="0"/>
            <a:endParaRPr lang="it-IT"/>
          </a:p>
        </p:txBody>
      </p:sp>
      <p:pic>
        <p:nvPicPr>
          <p:cNvPr id="51" name="Immagine 50">
            <a:extLst>
              <a:ext uri="{FF2B5EF4-FFF2-40B4-BE49-F238E27FC236}">
                <a16:creationId xmlns:a16="http://schemas.microsoft.com/office/drawing/2014/main" id="{A0777B46-2D6F-65A3-F51D-CC33ABC8EF0F}"/>
              </a:ext>
            </a:extLst>
          </p:cNvPr>
          <p:cNvPicPr>
            <a:picLocks noChangeAspect="1"/>
          </p:cNvPicPr>
          <p:nvPr userDrawn="1"/>
        </p:nvPicPr>
        <p:blipFill>
          <a:blip r:embed="rId3"/>
          <a:stretch>
            <a:fillRect/>
          </a:stretch>
        </p:blipFill>
        <p:spPr>
          <a:xfrm rot="16200000">
            <a:off x="7291138" y="4094106"/>
            <a:ext cx="427498" cy="427498"/>
          </a:xfrm>
          <a:prstGeom prst="rect">
            <a:avLst/>
          </a:prstGeom>
        </p:spPr>
      </p:pic>
      <p:pic>
        <p:nvPicPr>
          <p:cNvPr id="52" name="Immagine 51">
            <a:extLst>
              <a:ext uri="{FF2B5EF4-FFF2-40B4-BE49-F238E27FC236}">
                <a16:creationId xmlns:a16="http://schemas.microsoft.com/office/drawing/2014/main" id="{31605F54-4483-64D1-8700-9518B7393317}"/>
              </a:ext>
            </a:extLst>
          </p:cNvPr>
          <p:cNvPicPr>
            <a:picLocks noChangeAspect="1"/>
          </p:cNvPicPr>
          <p:nvPr userDrawn="1"/>
        </p:nvPicPr>
        <p:blipFill>
          <a:blip r:embed="rId4"/>
          <a:stretch>
            <a:fillRect/>
          </a:stretch>
        </p:blipFill>
        <p:spPr>
          <a:xfrm>
            <a:off x="7291138" y="1858640"/>
            <a:ext cx="442922" cy="442922"/>
          </a:xfrm>
          <a:prstGeom prst="rect">
            <a:avLst/>
          </a:prstGeom>
        </p:spPr>
      </p:pic>
    </p:spTree>
    <p:extLst>
      <p:ext uri="{BB962C8B-B14F-4D97-AF65-F5344CB8AC3E}">
        <p14:creationId xmlns:p14="http://schemas.microsoft.com/office/powerpoint/2010/main" val="3107633254"/>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2_Analysis">
    <p:bg>
      <p:bgRef idx="1001">
        <a:schemeClr val="bg1"/>
      </p:bgRef>
    </p:bg>
    <p:spTree>
      <p:nvGrpSpPr>
        <p:cNvPr id="1" name=""/>
        <p:cNvGrpSpPr/>
        <p:nvPr/>
      </p:nvGrpSpPr>
      <p:grpSpPr>
        <a:xfrm>
          <a:off x="0" y="0"/>
          <a:ext cx="0" cy="0"/>
          <a:chOff x="0" y="0"/>
          <a:chExt cx="0" cy="0"/>
        </a:xfrm>
      </p:grpSpPr>
      <p:sp>
        <p:nvSpPr>
          <p:cNvPr id="14" name="Rettangolo con angoli arrotondati 13">
            <a:extLst>
              <a:ext uri="{FF2B5EF4-FFF2-40B4-BE49-F238E27FC236}">
                <a16:creationId xmlns:a16="http://schemas.microsoft.com/office/drawing/2014/main" id="{5717EE1F-C737-09B9-82AB-2FB699AF968A}"/>
              </a:ext>
            </a:extLst>
          </p:cNvPr>
          <p:cNvSpPr/>
          <p:nvPr userDrawn="1"/>
        </p:nvSpPr>
        <p:spPr>
          <a:xfrm>
            <a:off x="8159883" y="1588407"/>
            <a:ext cx="3363781" cy="4118522"/>
          </a:xfrm>
          <a:prstGeom prst="roundRect">
            <a:avLst/>
          </a:prstGeom>
          <a:solidFill>
            <a:srgbClr val="BBC7D6">
              <a:alpha val="3967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Titolo 1">
            <a:extLst>
              <a:ext uri="{FF2B5EF4-FFF2-40B4-BE49-F238E27FC236}">
                <a16:creationId xmlns:a16="http://schemas.microsoft.com/office/drawing/2014/main" id="{0E42E3E1-35C0-F213-8B90-2FF19CA454C3}"/>
              </a:ext>
            </a:extLst>
          </p:cNvPr>
          <p:cNvSpPr>
            <a:spLocks noGrp="1"/>
          </p:cNvSpPr>
          <p:nvPr>
            <p:ph type="title" hasCustomPrompt="1"/>
          </p:nvPr>
        </p:nvSpPr>
        <p:spPr>
          <a:xfrm>
            <a:off x="1212690" y="511859"/>
            <a:ext cx="10515600" cy="563610"/>
          </a:xfrm>
          <a:prstGeom prst="rect">
            <a:avLst/>
          </a:prstGeom>
        </p:spPr>
        <p:txBody>
          <a:bodyPr/>
          <a:lstStyle>
            <a:lvl1pPr>
              <a:defRPr sz="3000" b="1">
                <a:solidFill>
                  <a:srgbClr val="825DC7"/>
                </a:solidFill>
              </a:defRPr>
            </a:lvl1pPr>
          </a:lstStyle>
          <a:p>
            <a:r>
              <a:rPr lang="it-IT"/>
              <a:t>Title</a:t>
            </a:r>
          </a:p>
        </p:txBody>
      </p:sp>
      <p:pic>
        <p:nvPicPr>
          <p:cNvPr id="4" name="Immagine 3">
            <a:extLst>
              <a:ext uri="{FF2B5EF4-FFF2-40B4-BE49-F238E27FC236}">
                <a16:creationId xmlns:a16="http://schemas.microsoft.com/office/drawing/2014/main" id="{250D65F9-C3EA-62D8-9214-123C0A0F3FE8}"/>
              </a:ext>
            </a:extLst>
          </p:cNvPr>
          <p:cNvPicPr>
            <a:picLocks noChangeAspect="1"/>
          </p:cNvPicPr>
          <p:nvPr userDrawn="1"/>
        </p:nvPicPr>
        <p:blipFill>
          <a:blip r:embed="rId2"/>
          <a:stretch>
            <a:fillRect/>
          </a:stretch>
        </p:blipFill>
        <p:spPr>
          <a:xfrm>
            <a:off x="10990264" y="465915"/>
            <a:ext cx="533400" cy="647700"/>
          </a:xfrm>
          <a:prstGeom prst="rect">
            <a:avLst/>
          </a:prstGeom>
        </p:spPr>
      </p:pic>
      <p:sp>
        <p:nvSpPr>
          <p:cNvPr id="5" name="Ovale 4">
            <a:extLst>
              <a:ext uri="{FF2B5EF4-FFF2-40B4-BE49-F238E27FC236}">
                <a16:creationId xmlns:a16="http://schemas.microsoft.com/office/drawing/2014/main" id="{381AF66B-60E1-0A75-5B0D-2F3C659E481E}"/>
              </a:ext>
            </a:extLst>
          </p:cNvPr>
          <p:cNvSpPr/>
          <p:nvPr userDrawn="1"/>
        </p:nvSpPr>
        <p:spPr>
          <a:xfrm rot="9000000">
            <a:off x="-757224" y="124757"/>
            <a:ext cx="1592868" cy="1592868"/>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0DFD6D76-0E3A-CD13-D835-50A8DBAF2495}"/>
              </a:ext>
            </a:extLst>
          </p:cNvPr>
          <p:cNvSpPr/>
          <p:nvPr userDrawn="1"/>
        </p:nvSpPr>
        <p:spPr>
          <a:xfrm>
            <a:off x="668336" y="620236"/>
            <a:ext cx="346857" cy="346857"/>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E77EE301-2B53-3291-EBF6-63DCE42F0B22}"/>
              </a:ext>
            </a:extLst>
          </p:cNvPr>
          <p:cNvSpPr/>
          <p:nvPr userDrawn="1"/>
        </p:nvSpPr>
        <p:spPr>
          <a:xfrm>
            <a:off x="530639" y="281622"/>
            <a:ext cx="137697" cy="137697"/>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E2F3FFE1-A3BA-4AC0-5DDF-F6CD8BF6F9DF}"/>
              </a:ext>
            </a:extLst>
          </p:cNvPr>
          <p:cNvSpPr/>
          <p:nvPr userDrawn="1"/>
        </p:nvSpPr>
        <p:spPr>
          <a:xfrm rot="3600000">
            <a:off x="-566553" y="351073"/>
            <a:ext cx="1140235" cy="1140235"/>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30CBDA99-4A77-CA51-35AB-ADA87E483332}"/>
              </a:ext>
            </a:extLst>
          </p:cNvPr>
          <p:cNvSpPr/>
          <p:nvPr userDrawn="1"/>
        </p:nvSpPr>
        <p:spPr>
          <a:xfrm>
            <a:off x="136178" y="350470"/>
            <a:ext cx="99321" cy="99321"/>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5AB46B4D-DFE9-B74E-FF3B-DE4455776C5C}"/>
              </a:ext>
            </a:extLst>
          </p:cNvPr>
          <p:cNvSpPr/>
          <p:nvPr userDrawn="1"/>
        </p:nvSpPr>
        <p:spPr>
          <a:xfrm rot="14412859">
            <a:off x="11139821" y="-20513"/>
            <a:ext cx="1592868" cy="1592868"/>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2BD58BBF-F0AD-3C91-4295-AD97788ABB90}"/>
              </a:ext>
            </a:extLst>
          </p:cNvPr>
          <p:cNvSpPr/>
          <p:nvPr userDrawn="1"/>
        </p:nvSpPr>
        <p:spPr>
          <a:xfrm rot="9012859">
            <a:off x="11366138" y="194336"/>
            <a:ext cx="1140235" cy="1140235"/>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Rettangolo 28">
            <a:extLst>
              <a:ext uri="{FF2B5EF4-FFF2-40B4-BE49-F238E27FC236}">
                <a16:creationId xmlns:a16="http://schemas.microsoft.com/office/drawing/2014/main" id="{C2D69B1A-E808-4995-8072-5D72D9C12F51}"/>
              </a:ext>
            </a:extLst>
          </p:cNvPr>
          <p:cNvSpPr/>
          <p:nvPr userDrawn="1"/>
        </p:nvSpPr>
        <p:spPr>
          <a:xfrm>
            <a:off x="0" y="6346141"/>
            <a:ext cx="12192000" cy="511859"/>
          </a:xfrm>
          <a:prstGeom prst="rect">
            <a:avLst/>
          </a:prstGeom>
          <a:solidFill>
            <a:srgbClr val="825DC7"/>
          </a:solidFill>
          <a:ln>
            <a:solidFill>
              <a:srgbClr val="825D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e 30">
            <a:extLst>
              <a:ext uri="{FF2B5EF4-FFF2-40B4-BE49-F238E27FC236}">
                <a16:creationId xmlns:a16="http://schemas.microsoft.com/office/drawing/2014/main" id="{55B524AB-F7ED-CF59-816B-3A61313EC471}"/>
              </a:ext>
            </a:extLst>
          </p:cNvPr>
          <p:cNvSpPr/>
          <p:nvPr userDrawn="1"/>
        </p:nvSpPr>
        <p:spPr>
          <a:xfrm rot="1800000">
            <a:off x="-422379" y="5994089"/>
            <a:ext cx="1140235" cy="1140235"/>
          </a:xfrm>
          <a:prstGeom prst="ellipse">
            <a:avLst/>
          </a:prstGeom>
          <a:solidFill>
            <a:schemeClr val="accent1">
              <a:alpha val="0"/>
            </a:schemeClr>
          </a:solidFill>
          <a:ln w="12700">
            <a:gradFill>
              <a:gsLst>
                <a:gs pos="0">
                  <a:srgbClr val="BBC7D6"/>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CasellaDiTesto 31">
            <a:extLst>
              <a:ext uri="{FF2B5EF4-FFF2-40B4-BE49-F238E27FC236}">
                <a16:creationId xmlns:a16="http://schemas.microsoft.com/office/drawing/2014/main" id="{72BDDD1A-EE06-3363-38E7-EE0D01D6967C}"/>
              </a:ext>
            </a:extLst>
          </p:cNvPr>
          <p:cNvSpPr txBox="1"/>
          <p:nvPr userDrawn="1"/>
        </p:nvSpPr>
        <p:spPr>
          <a:xfrm>
            <a:off x="838201" y="6448181"/>
            <a:ext cx="1847127" cy="307777"/>
          </a:xfrm>
          <a:prstGeom prst="rect">
            <a:avLst/>
          </a:prstGeom>
          <a:noFill/>
        </p:spPr>
        <p:txBody>
          <a:bodyPr wrap="square" rtlCol="0">
            <a:spAutoFit/>
          </a:bodyPr>
          <a:lstStyle/>
          <a:p>
            <a:r>
              <a:rPr lang="it-IT" sz="1400" err="1">
                <a:solidFill>
                  <a:srgbClr val="BBC7D6"/>
                </a:solidFill>
              </a:rPr>
              <a:t>leaf.space</a:t>
            </a:r>
            <a:endParaRPr lang="it-IT" sz="1400">
              <a:solidFill>
                <a:srgbClr val="BBC7D6"/>
              </a:solidFill>
            </a:endParaRPr>
          </a:p>
        </p:txBody>
      </p:sp>
      <p:sp>
        <p:nvSpPr>
          <p:cNvPr id="33" name="CasellaDiTesto 32">
            <a:extLst>
              <a:ext uri="{FF2B5EF4-FFF2-40B4-BE49-F238E27FC236}">
                <a16:creationId xmlns:a16="http://schemas.microsoft.com/office/drawing/2014/main" id="{740EEDA0-1189-AADD-1198-4D665EBB1795}"/>
              </a:ext>
            </a:extLst>
          </p:cNvPr>
          <p:cNvSpPr txBox="1"/>
          <p:nvPr userDrawn="1"/>
        </p:nvSpPr>
        <p:spPr>
          <a:xfrm>
            <a:off x="5126279" y="6461807"/>
            <a:ext cx="1847127" cy="307777"/>
          </a:xfrm>
          <a:prstGeom prst="rect">
            <a:avLst/>
          </a:prstGeom>
          <a:noFill/>
        </p:spPr>
        <p:txBody>
          <a:bodyPr wrap="square" rtlCol="0">
            <a:spAutoFit/>
          </a:bodyPr>
          <a:lstStyle/>
          <a:p>
            <a:pPr algn="ctr"/>
            <a:r>
              <a:rPr lang="it-IT" sz="1400" err="1">
                <a:solidFill>
                  <a:srgbClr val="BBC7D6"/>
                </a:solidFill>
              </a:rPr>
              <a:t>confidential</a:t>
            </a:r>
            <a:endParaRPr lang="it-IT" sz="1400">
              <a:solidFill>
                <a:srgbClr val="BBC7D6"/>
              </a:solidFill>
            </a:endParaRPr>
          </a:p>
        </p:txBody>
      </p:sp>
      <p:sp>
        <p:nvSpPr>
          <p:cNvPr id="34" name="Segnaposto testo 22">
            <a:extLst>
              <a:ext uri="{FF2B5EF4-FFF2-40B4-BE49-F238E27FC236}">
                <a16:creationId xmlns:a16="http://schemas.microsoft.com/office/drawing/2014/main" id="{AC5EBFBB-35E2-9F10-4933-C591D0C7D0E4}"/>
              </a:ext>
            </a:extLst>
          </p:cNvPr>
          <p:cNvSpPr>
            <a:spLocks noGrp="1"/>
          </p:cNvSpPr>
          <p:nvPr>
            <p:ph type="body" sz="quarter" idx="27" hasCustomPrompt="1"/>
          </p:nvPr>
        </p:nvSpPr>
        <p:spPr>
          <a:xfrm>
            <a:off x="11040750" y="6494933"/>
            <a:ext cx="264801" cy="261025"/>
          </a:xfrm>
          <a:prstGeom prst="rect">
            <a:avLst/>
          </a:prstGeom>
        </p:spPr>
        <p:txBody>
          <a:bodyPr/>
          <a:lstStyle>
            <a:lvl1pPr marL="0" indent="0" algn="r">
              <a:buNone/>
              <a:defRPr sz="1400" b="1">
                <a:solidFill>
                  <a:srgbClr val="BBC7D6"/>
                </a:solidFill>
              </a:defRPr>
            </a:lvl1pPr>
          </a:lstStyle>
          <a:p>
            <a:pPr lvl="0"/>
            <a:r>
              <a:rPr lang="it-IT"/>
              <a:t>1</a:t>
            </a:r>
          </a:p>
        </p:txBody>
      </p:sp>
      <p:sp>
        <p:nvSpPr>
          <p:cNvPr id="35" name="Ovale 34">
            <a:extLst>
              <a:ext uri="{FF2B5EF4-FFF2-40B4-BE49-F238E27FC236}">
                <a16:creationId xmlns:a16="http://schemas.microsoft.com/office/drawing/2014/main" id="{0D450C17-C4C1-C797-90E2-09B90D98066B}"/>
              </a:ext>
            </a:extLst>
          </p:cNvPr>
          <p:cNvSpPr/>
          <p:nvPr userDrawn="1"/>
        </p:nvSpPr>
        <p:spPr>
          <a:xfrm rot="5190611">
            <a:off x="-241836" y="6186804"/>
            <a:ext cx="779148" cy="779148"/>
          </a:xfrm>
          <a:prstGeom prst="ellipse">
            <a:avLst/>
          </a:prstGeom>
          <a:solidFill>
            <a:schemeClr val="accent1">
              <a:alpha val="0"/>
            </a:schemeClr>
          </a:solidFill>
          <a:ln w="12700">
            <a:gradFill>
              <a:gsLst>
                <a:gs pos="0">
                  <a:srgbClr val="BBC7D6"/>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Ovale 36">
            <a:extLst>
              <a:ext uri="{FF2B5EF4-FFF2-40B4-BE49-F238E27FC236}">
                <a16:creationId xmlns:a16="http://schemas.microsoft.com/office/drawing/2014/main" id="{8937E3AE-71C9-3EBC-F313-A3C3DD600037}"/>
              </a:ext>
            </a:extLst>
          </p:cNvPr>
          <p:cNvSpPr/>
          <p:nvPr userDrawn="1"/>
        </p:nvSpPr>
        <p:spPr>
          <a:xfrm>
            <a:off x="644664" y="6533222"/>
            <a:ext cx="137696" cy="137696"/>
          </a:xfrm>
          <a:prstGeom prst="ellipse">
            <a:avLst/>
          </a:prstGeom>
          <a:solidFill>
            <a:srgbClr val="BBC7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Rettangolo con angoli arrotondati 42">
            <a:extLst>
              <a:ext uri="{FF2B5EF4-FFF2-40B4-BE49-F238E27FC236}">
                <a16:creationId xmlns:a16="http://schemas.microsoft.com/office/drawing/2014/main" id="{26171ED7-22C9-F9FC-D8EE-1C9FFF8FD725}"/>
              </a:ext>
            </a:extLst>
          </p:cNvPr>
          <p:cNvSpPr/>
          <p:nvPr userDrawn="1"/>
        </p:nvSpPr>
        <p:spPr>
          <a:xfrm>
            <a:off x="1346755" y="1600884"/>
            <a:ext cx="6553146" cy="2069541"/>
          </a:xfrm>
          <a:prstGeom prst="roundRect">
            <a:avLst/>
          </a:prstGeom>
          <a:solidFill>
            <a:srgbClr val="BBC7D6">
              <a:alpha val="262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Rettangolo con angoli arrotondati 45">
            <a:extLst>
              <a:ext uri="{FF2B5EF4-FFF2-40B4-BE49-F238E27FC236}">
                <a16:creationId xmlns:a16="http://schemas.microsoft.com/office/drawing/2014/main" id="{47067F59-984F-040E-6A77-BFA416131358}"/>
              </a:ext>
            </a:extLst>
          </p:cNvPr>
          <p:cNvSpPr/>
          <p:nvPr userDrawn="1"/>
        </p:nvSpPr>
        <p:spPr>
          <a:xfrm>
            <a:off x="1355767" y="3822350"/>
            <a:ext cx="6542747" cy="1884579"/>
          </a:xfrm>
          <a:prstGeom prst="roundRect">
            <a:avLst/>
          </a:prstGeom>
          <a:solidFill>
            <a:srgbClr val="825DC7">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Segnaposto testo 2">
            <a:extLst>
              <a:ext uri="{FF2B5EF4-FFF2-40B4-BE49-F238E27FC236}">
                <a16:creationId xmlns:a16="http://schemas.microsoft.com/office/drawing/2014/main" id="{A18E6FB7-D42F-708C-04F3-3F4BA44D2B72}"/>
              </a:ext>
            </a:extLst>
          </p:cNvPr>
          <p:cNvSpPr>
            <a:spLocks noGrp="1"/>
          </p:cNvSpPr>
          <p:nvPr>
            <p:ph type="body" idx="19" hasCustomPrompt="1"/>
          </p:nvPr>
        </p:nvSpPr>
        <p:spPr>
          <a:xfrm>
            <a:off x="1760596" y="1836284"/>
            <a:ext cx="5921192" cy="1565381"/>
          </a:xfrm>
          <a:prstGeom prst="rect">
            <a:avLst/>
          </a:prstGeom>
        </p:spPr>
        <p:txBody>
          <a:bodyPr/>
          <a:lstStyle>
            <a:lvl1pPr marL="0" indent="0">
              <a:buNone/>
              <a:defRPr sz="1400" b="0">
                <a:solidFill>
                  <a:srgbClr val="825DC7"/>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err="1"/>
              <a:t>Lorem</a:t>
            </a:r>
            <a:r>
              <a:rPr lang="it-IT"/>
              <a:t> </a:t>
            </a:r>
            <a:r>
              <a:rPr lang="it-IT" err="1"/>
              <a:t>ipsum</a:t>
            </a:r>
            <a:r>
              <a:rPr lang="it-IT"/>
              <a:t> dolor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Sed do </a:t>
            </a:r>
            <a:r>
              <a:rPr lang="it-IT" err="1"/>
              <a:t>eiusmod</a:t>
            </a:r>
            <a:r>
              <a:rPr lang="it-IT"/>
              <a:t> </a:t>
            </a:r>
            <a:r>
              <a:rPr lang="it-IT" err="1"/>
              <a:t>tempor</a:t>
            </a:r>
            <a:r>
              <a:rPr lang="it-IT"/>
              <a:t> </a:t>
            </a:r>
            <a:r>
              <a:rPr lang="it-IT" err="1"/>
              <a:t>incididunt</a:t>
            </a:r>
            <a:r>
              <a:rPr lang="it-IT"/>
              <a:t> ut labore et dolore magna </a:t>
            </a:r>
            <a:r>
              <a:rPr lang="it-IT" err="1"/>
              <a:t>aliqua</a:t>
            </a:r>
            <a:r>
              <a:rPr lang="it-IT"/>
              <a:t>. </a:t>
            </a:r>
          </a:p>
          <a:p>
            <a:pPr lvl="0"/>
            <a:endParaRPr lang="it-IT"/>
          </a:p>
        </p:txBody>
      </p:sp>
      <p:sp>
        <p:nvSpPr>
          <p:cNvPr id="50" name="Segnaposto testo 2">
            <a:extLst>
              <a:ext uri="{FF2B5EF4-FFF2-40B4-BE49-F238E27FC236}">
                <a16:creationId xmlns:a16="http://schemas.microsoft.com/office/drawing/2014/main" id="{68EE455C-59E3-667A-8A33-49E20D3EB88C}"/>
              </a:ext>
            </a:extLst>
          </p:cNvPr>
          <p:cNvSpPr>
            <a:spLocks noGrp="1"/>
          </p:cNvSpPr>
          <p:nvPr>
            <p:ph type="body" idx="28" hasCustomPrompt="1"/>
          </p:nvPr>
        </p:nvSpPr>
        <p:spPr>
          <a:xfrm>
            <a:off x="1760595" y="4119686"/>
            <a:ext cx="5921193" cy="1237986"/>
          </a:xfrm>
          <a:prstGeom prst="rect">
            <a:avLst/>
          </a:prstGeom>
        </p:spPr>
        <p:txBody>
          <a:bodyPr/>
          <a:lstStyle>
            <a:lvl1pPr marL="0" indent="0">
              <a:buNone/>
              <a:defRPr sz="1400" b="0">
                <a:solidFill>
                  <a:srgbClr val="825DC7"/>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err="1"/>
              <a:t>Lorem</a:t>
            </a:r>
            <a:r>
              <a:rPr lang="it-IT"/>
              <a:t> </a:t>
            </a:r>
            <a:r>
              <a:rPr lang="it-IT" err="1"/>
              <a:t>ipsum</a:t>
            </a:r>
            <a:r>
              <a:rPr lang="it-IT"/>
              <a:t> dolor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Sed do </a:t>
            </a:r>
            <a:r>
              <a:rPr lang="it-IT" err="1"/>
              <a:t>eiusmod</a:t>
            </a:r>
            <a:r>
              <a:rPr lang="it-IT"/>
              <a:t> </a:t>
            </a:r>
            <a:r>
              <a:rPr lang="it-IT" err="1"/>
              <a:t>tempor</a:t>
            </a:r>
            <a:r>
              <a:rPr lang="it-IT"/>
              <a:t> </a:t>
            </a:r>
            <a:r>
              <a:rPr lang="it-IT" err="1"/>
              <a:t>incididunt</a:t>
            </a:r>
            <a:r>
              <a:rPr lang="it-IT"/>
              <a:t> ut labore et dolore magna </a:t>
            </a:r>
            <a:r>
              <a:rPr lang="it-IT" err="1"/>
              <a:t>aliqua</a:t>
            </a:r>
            <a:r>
              <a:rPr lang="it-IT"/>
              <a:t>. </a:t>
            </a:r>
          </a:p>
          <a:p>
            <a:pPr lvl="0"/>
            <a:endParaRPr lang="it-IT"/>
          </a:p>
        </p:txBody>
      </p:sp>
      <p:pic>
        <p:nvPicPr>
          <p:cNvPr id="11" name="Graphic 54" descr="Thumbs Down with solid fill">
            <a:extLst>
              <a:ext uri="{FF2B5EF4-FFF2-40B4-BE49-F238E27FC236}">
                <a16:creationId xmlns:a16="http://schemas.microsoft.com/office/drawing/2014/main" id="{DE8C07E2-1DAC-A584-DDD7-432204AA9A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5193" y="3670425"/>
            <a:ext cx="681149" cy="681149"/>
          </a:xfrm>
          <a:prstGeom prst="rect">
            <a:avLst/>
          </a:prstGeom>
        </p:spPr>
      </p:pic>
      <p:pic>
        <p:nvPicPr>
          <p:cNvPr id="12" name="Graphic 54" descr="Thumbs Down with solid fill">
            <a:extLst>
              <a:ext uri="{FF2B5EF4-FFF2-40B4-BE49-F238E27FC236}">
                <a16:creationId xmlns:a16="http://schemas.microsoft.com/office/drawing/2014/main" id="{6C6F84EB-C9C2-CD0E-EACF-D12A12A383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V="1">
            <a:off x="7409786" y="1256137"/>
            <a:ext cx="681149" cy="681149"/>
          </a:xfrm>
          <a:prstGeom prst="rect">
            <a:avLst/>
          </a:prstGeom>
        </p:spPr>
      </p:pic>
      <p:sp>
        <p:nvSpPr>
          <p:cNvPr id="13" name="Segnaposto testo 2">
            <a:extLst>
              <a:ext uri="{FF2B5EF4-FFF2-40B4-BE49-F238E27FC236}">
                <a16:creationId xmlns:a16="http://schemas.microsoft.com/office/drawing/2014/main" id="{F6909540-5019-B410-D340-D25B76C6FE75}"/>
              </a:ext>
            </a:extLst>
          </p:cNvPr>
          <p:cNvSpPr>
            <a:spLocks noGrp="1"/>
          </p:cNvSpPr>
          <p:nvPr>
            <p:ph type="body" idx="1" hasCustomPrompt="1"/>
          </p:nvPr>
        </p:nvSpPr>
        <p:spPr>
          <a:xfrm>
            <a:off x="8451648" y="1882479"/>
            <a:ext cx="2276906" cy="394954"/>
          </a:xfrm>
          <a:prstGeom prst="rect">
            <a:avLst/>
          </a:prstGeom>
        </p:spPr>
        <p:txBody>
          <a:bodyPr/>
          <a:lstStyle>
            <a:lvl1pPr marL="0" indent="0">
              <a:buNone/>
              <a:defRPr sz="2400" b="0">
                <a:solidFill>
                  <a:srgbClr val="825DC7"/>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Note </a:t>
            </a:r>
          </a:p>
        </p:txBody>
      </p:sp>
      <p:sp>
        <p:nvSpPr>
          <p:cNvPr id="16" name="Segnaposto testo 2">
            <a:extLst>
              <a:ext uri="{FF2B5EF4-FFF2-40B4-BE49-F238E27FC236}">
                <a16:creationId xmlns:a16="http://schemas.microsoft.com/office/drawing/2014/main" id="{253B4A48-2278-EFEC-D5E2-0C98CB4DB716}"/>
              </a:ext>
            </a:extLst>
          </p:cNvPr>
          <p:cNvSpPr>
            <a:spLocks noGrp="1"/>
          </p:cNvSpPr>
          <p:nvPr>
            <p:ph type="body" idx="29" hasCustomPrompt="1"/>
          </p:nvPr>
        </p:nvSpPr>
        <p:spPr>
          <a:xfrm>
            <a:off x="8451648" y="2858271"/>
            <a:ext cx="2780250" cy="2554198"/>
          </a:xfrm>
          <a:prstGeom prst="rect">
            <a:avLst/>
          </a:prstGeom>
        </p:spPr>
        <p:txBody>
          <a:bodyPr/>
          <a:lstStyle>
            <a:lvl1pPr marL="0" indent="0">
              <a:buNone/>
              <a:defRPr sz="1200" b="0">
                <a:solidFill>
                  <a:srgbClr val="825DC7"/>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err="1"/>
              <a:t>Lorem</a:t>
            </a:r>
            <a:r>
              <a:rPr lang="it-IT"/>
              <a:t> </a:t>
            </a:r>
            <a:r>
              <a:rPr lang="it-IT" err="1"/>
              <a:t>ipsum</a:t>
            </a:r>
            <a:r>
              <a:rPr lang="it-IT"/>
              <a:t> dolor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Sed do </a:t>
            </a:r>
            <a:r>
              <a:rPr lang="it-IT" err="1"/>
              <a:t>eiusmod</a:t>
            </a:r>
            <a:r>
              <a:rPr lang="it-IT"/>
              <a:t> </a:t>
            </a:r>
            <a:r>
              <a:rPr lang="it-IT" err="1"/>
              <a:t>tempor</a:t>
            </a:r>
            <a:r>
              <a:rPr lang="it-IT"/>
              <a:t> </a:t>
            </a:r>
            <a:r>
              <a:rPr lang="it-IT" err="1"/>
              <a:t>incididunt</a:t>
            </a:r>
            <a:r>
              <a:rPr lang="it-IT"/>
              <a:t> ut labore et dolore magna </a:t>
            </a:r>
            <a:r>
              <a:rPr lang="it-IT" err="1"/>
              <a:t>aliqua</a:t>
            </a:r>
            <a:r>
              <a:rPr lang="it-IT"/>
              <a:t>. </a:t>
            </a:r>
          </a:p>
          <a:p>
            <a:pPr lvl="0"/>
            <a:endParaRPr lang="it-IT"/>
          </a:p>
        </p:txBody>
      </p:sp>
      <p:cxnSp>
        <p:nvCxnSpPr>
          <p:cNvPr id="17" name="Connettore 1 16">
            <a:extLst>
              <a:ext uri="{FF2B5EF4-FFF2-40B4-BE49-F238E27FC236}">
                <a16:creationId xmlns:a16="http://schemas.microsoft.com/office/drawing/2014/main" id="{8366AF02-8A60-12F5-691C-62FB9D3951C8}"/>
              </a:ext>
            </a:extLst>
          </p:cNvPr>
          <p:cNvCxnSpPr>
            <a:cxnSpLocks/>
          </p:cNvCxnSpPr>
          <p:nvPr userDrawn="1"/>
        </p:nvCxnSpPr>
        <p:spPr>
          <a:xfrm>
            <a:off x="8480307" y="2548727"/>
            <a:ext cx="2751591" cy="0"/>
          </a:xfrm>
          <a:prstGeom prst="line">
            <a:avLst/>
          </a:prstGeom>
          <a:ln w="44450">
            <a:gradFill>
              <a:gsLst>
                <a:gs pos="0">
                  <a:schemeClr val="accent1">
                    <a:lumMod val="5000"/>
                    <a:lumOff val="95000"/>
                    <a:alpha val="0"/>
                  </a:schemeClr>
                </a:gs>
                <a:gs pos="6000">
                  <a:schemeClr val="accent1">
                    <a:lumMod val="45000"/>
                    <a:lumOff val="55000"/>
                    <a:alpha val="0"/>
                  </a:schemeClr>
                </a:gs>
                <a:gs pos="16000">
                  <a:schemeClr val="accent1">
                    <a:lumMod val="45000"/>
                    <a:lumOff val="55000"/>
                    <a:alpha val="0"/>
                  </a:schemeClr>
                </a:gs>
                <a:gs pos="100000">
                  <a:srgbClr val="825DC7"/>
                </a:gs>
              </a:gsLst>
              <a:lin ang="10800000" scaled="0"/>
            </a:gradFill>
          </a:ln>
        </p:spPr>
        <p:style>
          <a:lnRef idx="2">
            <a:schemeClr val="accent1"/>
          </a:lnRef>
          <a:fillRef idx="0">
            <a:schemeClr val="accent1"/>
          </a:fillRef>
          <a:effectRef idx="1">
            <a:schemeClr val="accent1"/>
          </a:effectRef>
          <a:fontRef idx="minor">
            <a:schemeClr val="tx1"/>
          </a:fontRef>
        </p:style>
      </p:cxnSp>
      <p:sp>
        <p:nvSpPr>
          <p:cNvPr id="18" name="Ovale 17">
            <a:extLst>
              <a:ext uri="{FF2B5EF4-FFF2-40B4-BE49-F238E27FC236}">
                <a16:creationId xmlns:a16="http://schemas.microsoft.com/office/drawing/2014/main" id="{0663F7FF-B124-0C64-AD3C-03C9B3FD76FA}"/>
              </a:ext>
            </a:extLst>
          </p:cNvPr>
          <p:cNvSpPr/>
          <p:nvPr userDrawn="1"/>
        </p:nvSpPr>
        <p:spPr>
          <a:xfrm>
            <a:off x="8443182" y="2478256"/>
            <a:ext cx="138726" cy="138726"/>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488C8688-5C06-9271-654A-B3EC676B1B09}"/>
              </a:ext>
            </a:extLst>
          </p:cNvPr>
          <p:cNvSpPr/>
          <p:nvPr userDrawn="1"/>
        </p:nvSpPr>
        <p:spPr>
          <a:xfrm>
            <a:off x="8684483" y="2432204"/>
            <a:ext cx="225100" cy="225100"/>
          </a:xfrm>
          <a:prstGeom prst="ellipse">
            <a:avLst/>
          </a:prstGeom>
          <a:solidFill>
            <a:srgbClr val="825DC7"/>
          </a:solidFill>
          <a:ln w="9525">
            <a:solidFill>
              <a:srgbClr val="825D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2267161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3_Analysis">
    <p:bg>
      <p:bgRef idx="1001">
        <a:schemeClr val="bg1"/>
      </p:bgRef>
    </p:bg>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E42E3E1-35C0-F213-8B90-2FF19CA454C3}"/>
              </a:ext>
            </a:extLst>
          </p:cNvPr>
          <p:cNvSpPr>
            <a:spLocks noGrp="1"/>
          </p:cNvSpPr>
          <p:nvPr>
            <p:ph type="title" hasCustomPrompt="1"/>
          </p:nvPr>
        </p:nvSpPr>
        <p:spPr>
          <a:xfrm>
            <a:off x="1212690" y="511859"/>
            <a:ext cx="10515600" cy="563610"/>
          </a:xfrm>
          <a:prstGeom prst="rect">
            <a:avLst/>
          </a:prstGeom>
        </p:spPr>
        <p:txBody>
          <a:bodyPr/>
          <a:lstStyle>
            <a:lvl1pPr>
              <a:defRPr sz="3000" b="1">
                <a:solidFill>
                  <a:srgbClr val="825DC7"/>
                </a:solidFill>
              </a:defRPr>
            </a:lvl1pPr>
          </a:lstStyle>
          <a:p>
            <a:r>
              <a:rPr lang="it-IT"/>
              <a:t>Title</a:t>
            </a:r>
          </a:p>
        </p:txBody>
      </p:sp>
      <p:pic>
        <p:nvPicPr>
          <p:cNvPr id="4" name="Immagine 3">
            <a:extLst>
              <a:ext uri="{FF2B5EF4-FFF2-40B4-BE49-F238E27FC236}">
                <a16:creationId xmlns:a16="http://schemas.microsoft.com/office/drawing/2014/main" id="{250D65F9-C3EA-62D8-9214-123C0A0F3FE8}"/>
              </a:ext>
            </a:extLst>
          </p:cNvPr>
          <p:cNvPicPr>
            <a:picLocks noChangeAspect="1"/>
          </p:cNvPicPr>
          <p:nvPr userDrawn="1"/>
        </p:nvPicPr>
        <p:blipFill>
          <a:blip r:embed="rId2"/>
          <a:stretch>
            <a:fillRect/>
          </a:stretch>
        </p:blipFill>
        <p:spPr>
          <a:xfrm>
            <a:off x="10990264" y="465915"/>
            <a:ext cx="533400" cy="647700"/>
          </a:xfrm>
          <a:prstGeom prst="rect">
            <a:avLst/>
          </a:prstGeom>
        </p:spPr>
      </p:pic>
      <p:sp>
        <p:nvSpPr>
          <p:cNvPr id="5" name="Ovale 4">
            <a:extLst>
              <a:ext uri="{FF2B5EF4-FFF2-40B4-BE49-F238E27FC236}">
                <a16:creationId xmlns:a16="http://schemas.microsoft.com/office/drawing/2014/main" id="{381AF66B-60E1-0A75-5B0D-2F3C659E481E}"/>
              </a:ext>
            </a:extLst>
          </p:cNvPr>
          <p:cNvSpPr/>
          <p:nvPr userDrawn="1"/>
        </p:nvSpPr>
        <p:spPr>
          <a:xfrm rot="9000000">
            <a:off x="-757224" y="124757"/>
            <a:ext cx="1592868" cy="1592868"/>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0DFD6D76-0E3A-CD13-D835-50A8DBAF2495}"/>
              </a:ext>
            </a:extLst>
          </p:cNvPr>
          <p:cNvSpPr/>
          <p:nvPr userDrawn="1"/>
        </p:nvSpPr>
        <p:spPr>
          <a:xfrm>
            <a:off x="668336" y="620236"/>
            <a:ext cx="346857" cy="346857"/>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E77EE301-2B53-3291-EBF6-63DCE42F0B22}"/>
              </a:ext>
            </a:extLst>
          </p:cNvPr>
          <p:cNvSpPr/>
          <p:nvPr userDrawn="1"/>
        </p:nvSpPr>
        <p:spPr>
          <a:xfrm>
            <a:off x="530639" y="281622"/>
            <a:ext cx="137697" cy="137697"/>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E2F3FFE1-A3BA-4AC0-5DDF-F6CD8BF6F9DF}"/>
              </a:ext>
            </a:extLst>
          </p:cNvPr>
          <p:cNvSpPr/>
          <p:nvPr userDrawn="1"/>
        </p:nvSpPr>
        <p:spPr>
          <a:xfrm rot="3600000">
            <a:off x="-566553" y="351073"/>
            <a:ext cx="1140235" cy="1140235"/>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30CBDA99-4A77-CA51-35AB-ADA87E483332}"/>
              </a:ext>
            </a:extLst>
          </p:cNvPr>
          <p:cNvSpPr/>
          <p:nvPr userDrawn="1"/>
        </p:nvSpPr>
        <p:spPr>
          <a:xfrm>
            <a:off x="136178" y="350470"/>
            <a:ext cx="99321" cy="99321"/>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5AB46B4D-DFE9-B74E-FF3B-DE4455776C5C}"/>
              </a:ext>
            </a:extLst>
          </p:cNvPr>
          <p:cNvSpPr/>
          <p:nvPr userDrawn="1"/>
        </p:nvSpPr>
        <p:spPr>
          <a:xfrm rot="14412859">
            <a:off x="11139821" y="-20513"/>
            <a:ext cx="1592868" cy="1592868"/>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2BD58BBF-F0AD-3C91-4295-AD97788ABB90}"/>
              </a:ext>
            </a:extLst>
          </p:cNvPr>
          <p:cNvSpPr/>
          <p:nvPr userDrawn="1"/>
        </p:nvSpPr>
        <p:spPr>
          <a:xfrm rot="9012859">
            <a:off x="11366138" y="194336"/>
            <a:ext cx="1140235" cy="1140235"/>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Rettangolo 28">
            <a:extLst>
              <a:ext uri="{FF2B5EF4-FFF2-40B4-BE49-F238E27FC236}">
                <a16:creationId xmlns:a16="http://schemas.microsoft.com/office/drawing/2014/main" id="{C2D69B1A-E808-4995-8072-5D72D9C12F51}"/>
              </a:ext>
            </a:extLst>
          </p:cNvPr>
          <p:cNvSpPr/>
          <p:nvPr userDrawn="1"/>
        </p:nvSpPr>
        <p:spPr>
          <a:xfrm>
            <a:off x="0" y="6346141"/>
            <a:ext cx="12192000" cy="511859"/>
          </a:xfrm>
          <a:prstGeom prst="rect">
            <a:avLst/>
          </a:prstGeom>
          <a:solidFill>
            <a:srgbClr val="825DC7"/>
          </a:solidFill>
          <a:ln>
            <a:solidFill>
              <a:srgbClr val="825D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e 30">
            <a:extLst>
              <a:ext uri="{FF2B5EF4-FFF2-40B4-BE49-F238E27FC236}">
                <a16:creationId xmlns:a16="http://schemas.microsoft.com/office/drawing/2014/main" id="{55B524AB-F7ED-CF59-816B-3A61313EC471}"/>
              </a:ext>
            </a:extLst>
          </p:cNvPr>
          <p:cNvSpPr/>
          <p:nvPr userDrawn="1"/>
        </p:nvSpPr>
        <p:spPr>
          <a:xfrm rot="1800000">
            <a:off x="-422379" y="5994089"/>
            <a:ext cx="1140235" cy="1140235"/>
          </a:xfrm>
          <a:prstGeom prst="ellipse">
            <a:avLst/>
          </a:prstGeom>
          <a:solidFill>
            <a:schemeClr val="accent1">
              <a:alpha val="0"/>
            </a:schemeClr>
          </a:solidFill>
          <a:ln w="12700">
            <a:gradFill>
              <a:gsLst>
                <a:gs pos="0">
                  <a:srgbClr val="BBC7D6"/>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CasellaDiTesto 31">
            <a:extLst>
              <a:ext uri="{FF2B5EF4-FFF2-40B4-BE49-F238E27FC236}">
                <a16:creationId xmlns:a16="http://schemas.microsoft.com/office/drawing/2014/main" id="{72BDDD1A-EE06-3363-38E7-EE0D01D6967C}"/>
              </a:ext>
            </a:extLst>
          </p:cNvPr>
          <p:cNvSpPr txBox="1"/>
          <p:nvPr userDrawn="1"/>
        </p:nvSpPr>
        <p:spPr>
          <a:xfrm>
            <a:off x="838201" y="6448181"/>
            <a:ext cx="1847127" cy="307777"/>
          </a:xfrm>
          <a:prstGeom prst="rect">
            <a:avLst/>
          </a:prstGeom>
          <a:noFill/>
        </p:spPr>
        <p:txBody>
          <a:bodyPr wrap="square" rtlCol="0">
            <a:spAutoFit/>
          </a:bodyPr>
          <a:lstStyle/>
          <a:p>
            <a:r>
              <a:rPr lang="it-IT" sz="1400" err="1">
                <a:solidFill>
                  <a:srgbClr val="BBC7D6"/>
                </a:solidFill>
              </a:rPr>
              <a:t>leaf.space</a:t>
            </a:r>
            <a:endParaRPr lang="it-IT" sz="1400">
              <a:solidFill>
                <a:srgbClr val="BBC7D6"/>
              </a:solidFill>
            </a:endParaRPr>
          </a:p>
        </p:txBody>
      </p:sp>
      <p:sp>
        <p:nvSpPr>
          <p:cNvPr id="33" name="CasellaDiTesto 32">
            <a:extLst>
              <a:ext uri="{FF2B5EF4-FFF2-40B4-BE49-F238E27FC236}">
                <a16:creationId xmlns:a16="http://schemas.microsoft.com/office/drawing/2014/main" id="{740EEDA0-1189-AADD-1198-4D665EBB1795}"/>
              </a:ext>
            </a:extLst>
          </p:cNvPr>
          <p:cNvSpPr txBox="1"/>
          <p:nvPr userDrawn="1"/>
        </p:nvSpPr>
        <p:spPr>
          <a:xfrm>
            <a:off x="5126279" y="6461807"/>
            <a:ext cx="1847127" cy="307777"/>
          </a:xfrm>
          <a:prstGeom prst="rect">
            <a:avLst/>
          </a:prstGeom>
          <a:noFill/>
        </p:spPr>
        <p:txBody>
          <a:bodyPr wrap="square" rtlCol="0">
            <a:spAutoFit/>
          </a:bodyPr>
          <a:lstStyle/>
          <a:p>
            <a:pPr algn="ctr"/>
            <a:r>
              <a:rPr lang="it-IT" sz="1400" err="1">
                <a:solidFill>
                  <a:srgbClr val="BBC7D6"/>
                </a:solidFill>
              </a:rPr>
              <a:t>confidential</a:t>
            </a:r>
            <a:endParaRPr lang="it-IT" sz="1400">
              <a:solidFill>
                <a:srgbClr val="BBC7D6"/>
              </a:solidFill>
            </a:endParaRPr>
          </a:p>
        </p:txBody>
      </p:sp>
      <p:sp>
        <p:nvSpPr>
          <p:cNvPr id="34" name="Segnaposto testo 22">
            <a:extLst>
              <a:ext uri="{FF2B5EF4-FFF2-40B4-BE49-F238E27FC236}">
                <a16:creationId xmlns:a16="http://schemas.microsoft.com/office/drawing/2014/main" id="{AC5EBFBB-35E2-9F10-4933-C591D0C7D0E4}"/>
              </a:ext>
            </a:extLst>
          </p:cNvPr>
          <p:cNvSpPr>
            <a:spLocks noGrp="1"/>
          </p:cNvSpPr>
          <p:nvPr>
            <p:ph type="body" sz="quarter" idx="27" hasCustomPrompt="1"/>
          </p:nvPr>
        </p:nvSpPr>
        <p:spPr>
          <a:xfrm>
            <a:off x="11040750" y="6494933"/>
            <a:ext cx="264801" cy="261025"/>
          </a:xfrm>
          <a:prstGeom prst="rect">
            <a:avLst/>
          </a:prstGeom>
        </p:spPr>
        <p:txBody>
          <a:bodyPr/>
          <a:lstStyle>
            <a:lvl1pPr marL="0" indent="0" algn="r">
              <a:buNone/>
              <a:defRPr sz="1400" b="1">
                <a:solidFill>
                  <a:srgbClr val="BBC7D6"/>
                </a:solidFill>
              </a:defRPr>
            </a:lvl1pPr>
          </a:lstStyle>
          <a:p>
            <a:pPr lvl="0"/>
            <a:r>
              <a:rPr lang="it-IT"/>
              <a:t>1</a:t>
            </a:r>
          </a:p>
        </p:txBody>
      </p:sp>
      <p:sp>
        <p:nvSpPr>
          <p:cNvPr id="35" name="Ovale 34">
            <a:extLst>
              <a:ext uri="{FF2B5EF4-FFF2-40B4-BE49-F238E27FC236}">
                <a16:creationId xmlns:a16="http://schemas.microsoft.com/office/drawing/2014/main" id="{0D450C17-C4C1-C797-90E2-09B90D98066B}"/>
              </a:ext>
            </a:extLst>
          </p:cNvPr>
          <p:cNvSpPr/>
          <p:nvPr userDrawn="1"/>
        </p:nvSpPr>
        <p:spPr>
          <a:xfrm rot="5190611">
            <a:off x="-241836" y="6186804"/>
            <a:ext cx="779148" cy="779148"/>
          </a:xfrm>
          <a:prstGeom prst="ellipse">
            <a:avLst/>
          </a:prstGeom>
          <a:solidFill>
            <a:schemeClr val="accent1">
              <a:alpha val="0"/>
            </a:schemeClr>
          </a:solidFill>
          <a:ln w="12700">
            <a:gradFill>
              <a:gsLst>
                <a:gs pos="0">
                  <a:srgbClr val="BBC7D6"/>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Ovale 36">
            <a:extLst>
              <a:ext uri="{FF2B5EF4-FFF2-40B4-BE49-F238E27FC236}">
                <a16:creationId xmlns:a16="http://schemas.microsoft.com/office/drawing/2014/main" id="{8937E3AE-71C9-3EBC-F313-A3C3DD600037}"/>
              </a:ext>
            </a:extLst>
          </p:cNvPr>
          <p:cNvSpPr/>
          <p:nvPr userDrawn="1"/>
        </p:nvSpPr>
        <p:spPr>
          <a:xfrm>
            <a:off x="644664" y="6533222"/>
            <a:ext cx="137696" cy="137696"/>
          </a:xfrm>
          <a:prstGeom prst="ellipse">
            <a:avLst/>
          </a:prstGeom>
          <a:solidFill>
            <a:srgbClr val="BBC7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Rettangolo con angoli arrotondati 42">
            <a:extLst>
              <a:ext uri="{FF2B5EF4-FFF2-40B4-BE49-F238E27FC236}">
                <a16:creationId xmlns:a16="http://schemas.microsoft.com/office/drawing/2014/main" id="{26171ED7-22C9-F9FC-D8EE-1C9FFF8FD725}"/>
              </a:ext>
            </a:extLst>
          </p:cNvPr>
          <p:cNvSpPr/>
          <p:nvPr userDrawn="1"/>
        </p:nvSpPr>
        <p:spPr>
          <a:xfrm>
            <a:off x="1346755" y="1600884"/>
            <a:ext cx="3266241" cy="4106045"/>
          </a:xfrm>
          <a:prstGeom prst="roundRect">
            <a:avLst/>
          </a:prstGeom>
          <a:solidFill>
            <a:srgbClr val="BBC7D6">
              <a:alpha val="262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Rettangolo con angoli arrotondati 45">
            <a:extLst>
              <a:ext uri="{FF2B5EF4-FFF2-40B4-BE49-F238E27FC236}">
                <a16:creationId xmlns:a16="http://schemas.microsoft.com/office/drawing/2014/main" id="{47067F59-984F-040E-6A77-BFA416131358}"/>
              </a:ext>
            </a:extLst>
          </p:cNvPr>
          <p:cNvSpPr/>
          <p:nvPr userDrawn="1"/>
        </p:nvSpPr>
        <p:spPr>
          <a:xfrm>
            <a:off x="4715571" y="1588408"/>
            <a:ext cx="3182943" cy="4118522"/>
          </a:xfrm>
          <a:prstGeom prst="roundRect">
            <a:avLst/>
          </a:prstGeom>
          <a:solidFill>
            <a:srgbClr val="825DC7">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AC7FA3C7-207B-50CF-6BB9-62B64AE0ABC9}"/>
              </a:ext>
            </a:extLst>
          </p:cNvPr>
          <p:cNvPicPr>
            <a:picLocks noChangeAspect="1"/>
          </p:cNvPicPr>
          <p:nvPr userDrawn="1"/>
        </p:nvPicPr>
        <p:blipFill>
          <a:blip r:embed="rId3"/>
          <a:stretch>
            <a:fillRect/>
          </a:stretch>
        </p:blipFill>
        <p:spPr>
          <a:xfrm>
            <a:off x="1212690" y="1346370"/>
            <a:ext cx="685800" cy="707231"/>
          </a:xfrm>
          <a:prstGeom prst="rect">
            <a:avLst/>
          </a:prstGeom>
        </p:spPr>
      </p:pic>
      <p:pic>
        <p:nvPicPr>
          <p:cNvPr id="20" name="Immagine 19">
            <a:extLst>
              <a:ext uri="{FF2B5EF4-FFF2-40B4-BE49-F238E27FC236}">
                <a16:creationId xmlns:a16="http://schemas.microsoft.com/office/drawing/2014/main" id="{4E7AD482-55C7-F8C9-F317-A772FB4AEF16}"/>
              </a:ext>
            </a:extLst>
          </p:cNvPr>
          <p:cNvPicPr>
            <a:picLocks noChangeAspect="1"/>
          </p:cNvPicPr>
          <p:nvPr userDrawn="1"/>
        </p:nvPicPr>
        <p:blipFill>
          <a:blip r:embed="rId4"/>
          <a:stretch>
            <a:fillRect/>
          </a:stretch>
        </p:blipFill>
        <p:spPr>
          <a:xfrm>
            <a:off x="4965673" y="1295654"/>
            <a:ext cx="710249" cy="710249"/>
          </a:xfrm>
          <a:prstGeom prst="rect">
            <a:avLst/>
          </a:prstGeom>
        </p:spPr>
      </p:pic>
      <p:sp>
        <p:nvSpPr>
          <p:cNvPr id="24" name="Segnaposto testo 2">
            <a:extLst>
              <a:ext uri="{FF2B5EF4-FFF2-40B4-BE49-F238E27FC236}">
                <a16:creationId xmlns:a16="http://schemas.microsoft.com/office/drawing/2014/main" id="{7B13B83E-65D4-D046-2224-C77772B6705C}"/>
              </a:ext>
            </a:extLst>
          </p:cNvPr>
          <p:cNvSpPr>
            <a:spLocks noGrp="1"/>
          </p:cNvSpPr>
          <p:nvPr>
            <p:ph type="body" idx="1" hasCustomPrompt="1"/>
          </p:nvPr>
        </p:nvSpPr>
        <p:spPr>
          <a:xfrm>
            <a:off x="8755262" y="1376645"/>
            <a:ext cx="2276906" cy="394954"/>
          </a:xfrm>
          <a:prstGeom prst="rect">
            <a:avLst/>
          </a:prstGeom>
        </p:spPr>
        <p:txBody>
          <a:bodyPr/>
          <a:lstStyle>
            <a:lvl1pPr marL="0" indent="0">
              <a:buNone/>
              <a:defRPr sz="2400" b="0">
                <a:solidFill>
                  <a:srgbClr val="825DC7"/>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err="1"/>
              <a:t>Results</a:t>
            </a:r>
            <a:r>
              <a:rPr lang="it-IT"/>
              <a:t> </a:t>
            </a:r>
          </a:p>
        </p:txBody>
      </p:sp>
      <p:sp>
        <p:nvSpPr>
          <p:cNvPr id="25" name="Rettangolo con angoli arrotondati 24">
            <a:extLst>
              <a:ext uri="{FF2B5EF4-FFF2-40B4-BE49-F238E27FC236}">
                <a16:creationId xmlns:a16="http://schemas.microsoft.com/office/drawing/2014/main" id="{198A50BE-ACB8-66E6-1BCC-1E030B85D541}"/>
              </a:ext>
            </a:extLst>
          </p:cNvPr>
          <p:cNvSpPr/>
          <p:nvPr userDrawn="1"/>
        </p:nvSpPr>
        <p:spPr>
          <a:xfrm>
            <a:off x="8341421" y="1937523"/>
            <a:ext cx="3182243" cy="2069541"/>
          </a:xfrm>
          <a:prstGeom prst="roundRect">
            <a:avLst/>
          </a:prstGeom>
          <a:solidFill>
            <a:srgbClr val="BBC7D6">
              <a:alpha val="262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con angoli arrotondati 25">
            <a:extLst>
              <a:ext uri="{FF2B5EF4-FFF2-40B4-BE49-F238E27FC236}">
                <a16:creationId xmlns:a16="http://schemas.microsoft.com/office/drawing/2014/main" id="{EA5199AE-3D25-0B96-B66F-6E3420F997C1}"/>
              </a:ext>
            </a:extLst>
          </p:cNvPr>
          <p:cNvSpPr/>
          <p:nvPr userDrawn="1"/>
        </p:nvSpPr>
        <p:spPr>
          <a:xfrm>
            <a:off x="8341421" y="4153432"/>
            <a:ext cx="3182243" cy="1553497"/>
          </a:xfrm>
          <a:prstGeom prst="roundRect">
            <a:avLst/>
          </a:prstGeom>
          <a:solidFill>
            <a:srgbClr val="825DC7">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Segnaposto testo 2">
            <a:extLst>
              <a:ext uri="{FF2B5EF4-FFF2-40B4-BE49-F238E27FC236}">
                <a16:creationId xmlns:a16="http://schemas.microsoft.com/office/drawing/2014/main" id="{59136436-C320-C82C-F16C-EDA7C397DF9C}"/>
              </a:ext>
            </a:extLst>
          </p:cNvPr>
          <p:cNvSpPr>
            <a:spLocks noGrp="1"/>
          </p:cNvSpPr>
          <p:nvPr>
            <p:ph type="body" idx="19" hasCustomPrompt="1"/>
          </p:nvPr>
        </p:nvSpPr>
        <p:spPr>
          <a:xfrm>
            <a:off x="8755263" y="2172923"/>
            <a:ext cx="2550288" cy="1565381"/>
          </a:xfrm>
          <a:prstGeom prst="rect">
            <a:avLst/>
          </a:prstGeom>
        </p:spPr>
        <p:txBody>
          <a:bodyPr/>
          <a:lstStyle>
            <a:lvl1pPr marL="0" indent="0">
              <a:buNone/>
              <a:defRPr sz="1200" b="0">
                <a:solidFill>
                  <a:srgbClr val="825DC7"/>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err="1"/>
              <a:t>Lorem</a:t>
            </a:r>
            <a:r>
              <a:rPr lang="it-IT"/>
              <a:t> </a:t>
            </a:r>
            <a:r>
              <a:rPr lang="it-IT" err="1"/>
              <a:t>ipsum</a:t>
            </a:r>
            <a:r>
              <a:rPr lang="it-IT"/>
              <a:t> dolor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Sed do </a:t>
            </a:r>
            <a:r>
              <a:rPr lang="it-IT" err="1"/>
              <a:t>eiusmod</a:t>
            </a:r>
            <a:r>
              <a:rPr lang="it-IT"/>
              <a:t> </a:t>
            </a:r>
            <a:r>
              <a:rPr lang="it-IT" err="1"/>
              <a:t>tempor</a:t>
            </a:r>
            <a:r>
              <a:rPr lang="it-IT"/>
              <a:t> </a:t>
            </a:r>
            <a:r>
              <a:rPr lang="it-IT" err="1"/>
              <a:t>incididunt</a:t>
            </a:r>
            <a:r>
              <a:rPr lang="it-IT"/>
              <a:t> ut labore et dolore magna </a:t>
            </a:r>
            <a:r>
              <a:rPr lang="it-IT" err="1"/>
              <a:t>aliqua</a:t>
            </a:r>
            <a:r>
              <a:rPr lang="it-IT"/>
              <a:t>. </a:t>
            </a:r>
          </a:p>
          <a:p>
            <a:pPr lvl="0"/>
            <a:endParaRPr lang="it-IT"/>
          </a:p>
        </p:txBody>
      </p:sp>
      <p:sp>
        <p:nvSpPr>
          <p:cNvPr id="36" name="Segnaposto testo 2">
            <a:extLst>
              <a:ext uri="{FF2B5EF4-FFF2-40B4-BE49-F238E27FC236}">
                <a16:creationId xmlns:a16="http://schemas.microsoft.com/office/drawing/2014/main" id="{5D863180-9ED4-094C-14C2-C892A0714BE7}"/>
              </a:ext>
            </a:extLst>
          </p:cNvPr>
          <p:cNvSpPr>
            <a:spLocks noGrp="1"/>
          </p:cNvSpPr>
          <p:nvPr>
            <p:ph type="body" idx="28" hasCustomPrompt="1"/>
          </p:nvPr>
        </p:nvSpPr>
        <p:spPr>
          <a:xfrm>
            <a:off x="8755262" y="4323878"/>
            <a:ext cx="2550289" cy="1201488"/>
          </a:xfrm>
          <a:prstGeom prst="rect">
            <a:avLst/>
          </a:prstGeom>
        </p:spPr>
        <p:txBody>
          <a:bodyPr/>
          <a:lstStyle>
            <a:lvl1pPr marL="0" indent="0">
              <a:buNone/>
              <a:defRPr sz="1200" b="0">
                <a:solidFill>
                  <a:srgbClr val="825DC7"/>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err="1"/>
              <a:t>Lorem</a:t>
            </a:r>
            <a:r>
              <a:rPr lang="it-IT"/>
              <a:t> </a:t>
            </a:r>
            <a:r>
              <a:rPr lang="it-IT" err="1"/>
              <a:t>ipsum</a:t>
            </a:r>
            <a:r>
              <a:rPr lang="it-IT"/>
              <a:t> dolor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Sed do </a:t>
            </a:r>
            <a:r>
              <a:rPr lang="it-IT" err="1"/>
              <a:t>eiusmod</a:t>
            </a:r>
            <a:r>
              <a:rPr lang="it-IT"/>
              <a:t> </a:t>
            </a:r>
            <a:r>
              <a:rPr lang="it-IT" err="1"/>
              <a:t>tempor</a:t>
            </a:r>
            <a:r>
              <a:rPr lang="it-IT"/>
              <a:t> </a:t>
            </a:r>
            <a:r>
              <a:rPr lang="it-IT" err="1"/>
              <a:t>incididunt</a:t>
            </a:r>
            <a:r>
              <a:rPr lang="it-IT"/>
              <a:t> ut labore et dolore magna </a:t>
            </a:r>
            <a:r>
              <a:rPr lang="it-IT" err="1"/>
              <a:t>aliqua</a:t>
            </a:r>
            <a:r>
              <a:rPr lang="it-IT"/>
              <a:t>. </a:t>
            </a:r>
          </a:p>
          <a:p>
            <a:pPr lvl="0"/>
            <a:endParaRPr lang="it-IT"/>
          </a:p>
        </p:txBody>
      </p:sp>
      <p:pic>
        <p:nvPicPr>
          <p:cNvPr id="38" name="Immagine 37">
            <a:extLst>
              <a:ext uri="{FF2B5EF4-FFF2-40B4-BE49-F238E27FC236}">
                <a16:creationId xmlns:a16="http://schemas.microsoft.com/office/drawing/2014/main" id="{45CD6301-3BA2-29FF-84C9-AA5F564216C3}"/>
              </a:ext>
            </a:extLst>
          </p:cNvPr>
          <p:cNvPicPr>
            <a:picLocks noChangeAspect="1"/>
          </p:cNvPicPr>
          <p:nvPr userDrawn="1"/>
        </p:nvPicPr>
        <p:blipFill>
          <a:blip r:embed="rId5"/>
          <a:stretch>
            <a:fillRect/>
          </a:stretch>
        </p:blipFill>
        <p:spPr>
          <a:xfrm rot="16200000">
            <a:off x="8146500" y="4007064"/>
            <a:ext cx="427498" cy="427498"/>
          </a:xfrm>
          <a:prstGeom prst="rect">
            <a:avLst/>
          </a:prstGeom>
        </p:spPr>
      </p:pic>
      <p:pic>
        <p:nvPicPr>
          <p:cNvPr id="39" name="Immagine 38">
            <a:extLst>
              <a:ext uri="{FF2B5EF4-FFF2-40B4-BE49-F238E27FC236}">
                <a16:creationId xmlns:a16="http://schemas.microsoft.com/office/drawing/2014/main" id="{7A74665F-61B0-70D1-5A92-9AE036403EFF}"/>
              </a:ext>
            </a:extLst>
          </p:cNvPr>
          <p:cNvPicPr>
            <a:picLocks noChangeAspect="1"/>
          </p:cNvPicPr>
          <p:nvPr userDrawn="1"/>
        </p:nvPicPr>
        <p:blipFill>
          <a:blip r:embed="rId6"/>
          <a:stretch>
            <a:fillRect/>
          </a:stretch>
        </p:blipFill>
        <p:spPr>
          <a:xfrm>
            <a:off x="8146500" y="1806579"/>
            <a:ext cx="442922" cy="442922"/>
          </a:xfrm>
          <a:prstGeom prst="rect">
            <a:avLst/>
          </a:prstGeom>
        </p:spPr>
      </p:pic>
    </p:spTree>
    <p:extLst>
      <p:ext uri="{BB962C8B-B14F-4D97-AF65-F5344CB8AC3E}">
        <p14:creationId xmlns:p14="http://schemas.microsoft.com/office/powerpoint/2010/main" val="2649397704"/>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4_Analysis">
    <p:bg>
      <p:bgRef idx="1001">
        <a:schemeClr val="bg1"/>
      </p:bgRef>
    </p:bg>
    <p:spTree>
      <p:nvGrpSpPr>
        <p:cNvPr id="1" name=""/>
        <p:cNvGrpSpPr/>
        <p:nvPr/>
      </p:nvGrpSpPr>
      <p:grpSpPr>
        <a:xfrm>
          <a:off x="0" y="0"/>
          <a:ext cx="0" cy="0"/>
          <a:chOff x="0" y="0"/>
          <a:chExt cx="0" cy="0"/>
        </a:xfrm>
      </p:grpSpPr>
      <p:sp>
        <p:nvSpPr>
          <p:cNvPr id="17" name="Ovale 16">
            <a:extLst>
              <a:ext uri="{FF2B5EF4-FFF2-40B4-BE49-F238E27FC236}">
                <a16:creationId xmlns:a16="http://schemas.microsoft.com/office/drawing/2014/main" id="{D6CF79A0-8585-EA93-DFFD-2AE086DAD5FE}"/>
              </a:ext>
            </a:extLst>
          </p:cNvPr>
          <p:cNvSpPr/>
          <p:nvPr userDrawn="1"/>
        </p:nvSpPr>
        <p:spPr>
          <a:xfrm>
            <a:off x="1876037" y="-790963"/>
            <a:ext cx="8439925" cy="8439925"/>
          </a:xfrm>
          <a:prstGeom prst="ellipse">
            <a:avLst/>
          </a:prstGeom>
          <a:solidFill>
            <a:srgbClr val="BBC7D6">
              <a:alpha val="3377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572E5837-EBD7-75BE-3620-268656247DDE}"/>
              </a:ext>
            </a:extLst>
          </p:cNvPr>
          <p:cNvSpPr/>
          <p:nvPr userDrawn="1"/>
        </p:nvSpPr>
        <p:spPr>
          <a:xfrm>
            <a:off x="3426104" y="759104"/>
            <a:ext cx="5339789" cy="5339789"/>
          </a:xfrm>
          <a:prstGeom prst="ellipse">
            <a:avLst/>
          </a:prstGeom>
          <a:solidFill>
            <a:srgbClr val="BBC7D6">
              <a:alpha val="46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5D8415F5-F4F1-1126-A99D-0022830D34F8}"/>
              </a:ext>
            </a:extLst>
          </p:cNvPr>
          <p:cNvSpPr/>
          <p:nvPr userDrawn="1"/>
        </p:nvSpPr>
        <p:spPr>
          <a:xfrm>
            <a:off x="4904771" y="2237771"/>
            <a:ext cx="2382458" cy="2382458"/>
          </a:xfrm>
          <a:prstGeom prst="ellipse">
            <a:avLst/>
          </a:prstGeom>
          <a:solidFill>
            <a:schemeClr val="lt1"/>
          </a:solidFill>
          <a:ln>
            <a:noFill/>
          </a:ln>
          <a:effectLst>
            <a:outerShdw blurRad="587132" dist="68659" dir="5940000" sx="110160" sy="110160" algn="tl" rotWithShape="0">
              <a:prstClr val="black">
                <a:alpha val="1217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4C663D18-C496-0102-0ADA-E2CBBB7547BC}"/>
              </a:ext>
            </a:extLst>
          </p:cNvPr>
          <p:cNvSpPr/>
          <p:nvPr userDrawn="1"/>
        </p:nvSpPr>
        <p:spPr>
          <a:xfrm>
            <a:off x="7707290" y="1267558"/>
            <a:ext cx="1797935" cy="1797935"/>
          </a:xfrm>
          <a:prstGeom prst="ellipse">
            <a:avLst/>
          </a:prstGeom>
          <a:solidFill>
            <a:schemeClr val="lt1"/>
          </a:solidFill>
          <a:ln>
            <a:noFill/>
          </a:ln>
          <a:effectLst>
            <a:outerShdw blurRad="587132" dist="68659" dir="5940000" sx="110160" sy="110160" algn="tl" rotWithShape="0">
              <a:prstClr val="black">
                <a:alpha val="1217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9F51C892-CE0A-76A0-F5D4-49462DF8D6EA}"/>
              </a:ext>
            </a:extLst>
          </p:cNvPr>
          <p:cNvSpPr/>
          <p:nvPr userDrawn="1"/>
        </p:nvSpPr>
        <p:spPr>
          <a:xfrm>
            <a:off x="9086607" y="4074638"/>
            <a:ext cx="1515804" cy="1515804"/>
          </a:xfrm>
          <a:prstGeom prst="ellipse">
            <a:avLst/>
          </a:prstGeom>
          <a:solidFill>
            <a:srgbClr val="BBC7D6"/>
          </a:solidFill>
          <a:ln>
            <a:noFill/>
          </a:ln>
          <a:effectLst>
            <a:outerShdw blurRad="587132" dist="68659" dir="5940000" sx="110160" sy="110160" algn="tl" rotWithShape="0">
              <a:prstClr val="black">
                <a:alpha val="1217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C1CA6E16-7DF1-4742-D4D0-A8E61F8713D9}"/>
              </a:ext>
            </a:extLst>
          </p:cNvPr>
          <p:cNvSpPr/>
          <p:nvPr userDrawn="1"/>
        </p:nvSpPr>
        <p:spPr>
          <a:xfrm>
            <a:off x="838200" y="2024430"/>
            <a:ext cx="1762232" cy="1762232"/>
          </a:xfrm>
          <a:prstGeom prst="ellipse">
            <a:avLst/>
          </a:prstGeom>
          <a:solidFill>
            <a:schemeClr val="lt1"/>
          </a:solidFill>
          <a:ln>
            <a:noFill/>
          </a:ln>
          <a:effectLst>
            <a:outerShdw blurRad="587132" dist="68659" dir="5940000" sx="110160" sy="110160" algn="tl" rotWithShape="0">
              <a:prstClr val="black">
                <a:alpha val="1217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78CA96EA-C398-3118-BC06-96B7C3C13ECB}"/>
              </a:ext>
            </a:extLst>
          </p:cNvPr>
          <p:cNvSpPr/>
          <p:nvPr userDrawn="1"/>
        </p:nvSpPr>
        <p:spPr>
          <a:xfrm>
            <a:off x="2994471" y="4074638"/>
            <a:ext cx="1391381" cy="1391381"/>
          </a:xfrm>
          <a:prstGeom prst="ellipse">
            <a:avLst/>
          </a:prstGeom>
          <a:solidFill>
            <a:schemeClr val="lt1"/>
          </a:solidFill>
          <a:ln>
            <a:noFill/>
          </a:ln>
          <a:effectLst>
            <a:outerShdw blurRad="587132" dist="68659" dir="5940000" sx="110160" sy="110160" algn="tl" rotWithShape="0">
              <a:prstClr val="black">
                <a:alpha val="1217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4424EEF8-2A31-5CBE-FDE7-306BC934E3C1}"/>
              </a:ext>
            </a:extLst>
          </p:cNvPr>
          <p:cNvSpPr/>
          <p:nvPr userDrawn="1"/>
        </p:nvSpPr>
        <p:spPr>
          <a:xfrm>
            <a:off x="1752668" y="5019616"/>
            <a:ext cx="722884" cy="722884"/>
          </a:xfrm>
          <a:prstGeom prst="ellipse">
            <a:avLst/>
          </a:prstGeom>
          <a:solidFill>
            <a:srgbClr val="BBC7D6"/>
          </a:solidFill>
          <a:ln>
            <a:noFill/>
          </a:ln>
          <a:effectLst>
            <a:outerShdw blurRad="587132" dist="68659" dir="5940000" sx="110160" sy="110160" algn="tl" rotWithShape="0">
              <a:prstClr val="black">
                <a:alpha val="1217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Segnaposto testo 23">
            <a:extLst>
              <a:ext uri="{FF2B5EF4-FFF2-40B4-BE49-F238E27FC236}">
                <a16:creationId xmlns:a16="http://schemas.microsoft.com/office/drawing/2014/main" id="{85D6ACBC-EDC3-9945-5D79-FAA45E682E42}"/>
              </a:ext>
            </a:extLst>
          </p:cNvPr>
          <p:cNvSpPr>
            <a:spLocks noGrp="1"/>
          </p:cNvSpPr>
          <p:nvPr>
            <p:ph type="body" sz="quarter" idx="28" hasCustomPrompt="1"/>
          </p:nvPr>
        </p:nvSpPr>
        <p:spPr>
          <a:xfrm>
            <a:off x="5505761" y="3268410"/>
            <a:ext cx="1180477" cy="321179"/>
          </a:xfrm>
          <a:prstGeom prst="rect">
            <a:avLst/>
          </a:prstGeom>
        </p:spPr>
        <p:txBody>
          <a:bodyPr/>
          <a:lstStyle>
            <a:lvl1pPr marL="0" indent="0" algn="ctr">
              <a:buNone/>
              <a:defRPr sz="2000" b="1"/>
            </a:lvl1pPr>
          </a:lstStyle>
          <a:p>
            <a:pPr lvl="0"/>
            <a:r>
              <a:rPr lang="it-IT"/>
              <a:t>Data</a:t>
            </a:r>
          </a:p>
        </p:txBody>
      </p:sp>
      <p:sp>
        <p:nvSpPr>
          <p:cNvPr id="25" name="Segnaposto testo 23">
            <a:extLst>
              <a:ext uri="{FF2B5EF4-FFF2-40B4-BE49-F238E27FC236}">
                <a16:creationId xmlns:a16="http://schemas.microsoft.com/office/drawing/2014/main" id="{C3D44B06-DEE5-49F6-7392-8CBD0E6F2D74}"/>
              </a:ext>
            </a:extLst>
          </p:cNvPr>
          <p:cNvSpPr>
            <a:spLocks noGrp="1"/>
          </p:cNvSpPr>
          <p:nvPr>
            <p:ph type="body" sz="quarter" idx="29" hasCustomPrompt="1"/>
          </p:nvPr>
        </p:nvSpPr>
        <p:spPr>
          <a:xfrm>
            <a:off x="8005477" y="2016118"/>
            <a:ext cx="1180477" cy="321179"/>
          </a:xfrm>
          <a:prstGeom prst="rect">
            <a:avLst/>
          </a:prstGeom>
        </p:spPr>
        <p:txBody>
          <a:bodyPr/>
          <a:lstStyle>
            <a:lvl1pPr marL="0" indent="0" algn="ctr">
              <a:buNone/>
              <a:defRPr sz="1800" b="0"/>
            </a:lvl1pPr>
          </a:lstStyle>
          <a:p>
            <a:pPr lvl="0"/>
            <a:r>
              <a:rPr lang="it-IT"/>
              <a:t>33%</a:t>
            </a:r>
          </a:p>
        </p:txBody>
      </p:sp>
      <p:sp>
        <p:nvSpPr>
          <p:cNvPr id="26" name="Segnaposto testo 23">
            <a:extLst>
              <a:ext uri="{FF2B5EF4-FFF2-40B4-BE49-F238E27FC236}">
                <a16:creationId xmlns:a16="http://schemas.microsoft.com/office/drawing/2014/main" id="{3A5E06DA-50B8-7F7C-D5AF-6D4D778C9A78}"/>
              </a:ext>
            </a:extLst>
          </p:cNvPr>
          <p:cNvSpPr>
            <a:spLocks noGrp="1"/>
          </p:cNvSpPr>
          <p:nvPr>
            <p:ph type="body" sz="quarter" idx="30" hasCustomPrompt="1"/>
          </p:nvPr>
        </p:nvSpPr>
        <p:spPr>
          <a:xfrm>
            <a:off x="9258854" y="4698437"/>
            <a:ext cx="1180477" cy="321179"/>
          </a:xfrm>
          <a:prstGeom prst="rect">
            <a:avLst/>
          </a:prstGeom>
        </p:spPr>
        <p:txBody>
          <a:bodyPr/>
          <a:lstStyle>
            <a:lvl1pPr marL="0" indent="0" algn="ctr">
              <a:buNone/>
              <a:defRPr sz="1800" b="0">
                <a:solidFill>
                  <a:schemeClr val="bg1"/>
                </a:solidFill>
              </a:defRPr>
            </a:lvl1pPr>
          </a:lstStyle>
          <a:p>
            <a:pPr lvl="0"/>
            <a:r>
              <a:rPr lang="it-IT"/>
              <a:t>33%</a:t>
            </a:r>
          </a:p>
        </p:txBody>
      </p:sp>
      <p:sp>
        <p:nvSpPr>
          <p:cNvPr id="27" name="Segnaposto testo 23">
            <a:extLst>
              <a:ext uri="{FF2B5EF4-FFF2-40B4-BE49-F238E27FC236}">
                <a16:creationId xmlns:a16="http://schemas.microsoft.com/office/drawing/2014/main" id="{17B7A758-05B4-C4CC-AE98-EA1EBFA7277B}"/>
              </a:ext>
            </a:extLst>
          </p:cNvPr>
          <p:cNvSpPr>
            <a:spLocks noGrp="1"/>
          </p:cNvSpPr>
          <p:nvPr>
            <p:ph type="body" sz="quarter" idx="31" hasCustomPrompt="1"/>
          </p:nvPr>
        </p:nvSpPr>
        <p:spPr>
          <a:xfrm>
            <a:off x="3099922" y="4625650"/>
            <a:ext cx="1180477" cy="321179"/>
          </a:xfrm>
          <a:prstGeom prst="rect">
            <a:avLst/>
          </a:prstGeom>
        </p:spPr>
        <p:txBody>
          <a:bodyPr/>
          <a:lstStyle>
            <a:lvl1pPr marL="0" indent="0" algn="ctr">
              <a:buNone/>
              <a:defRPr sz="1800" b="0"/>
            </a:lvl1pPr>
          </a:lstStyle>
          <a:p>
            <a:pPr lvl="0"/>
            <a:r>
              <a:rPr lang="it-IT"/>
              <a:t>33%</a:t>
            </a:r>
          </a:p>
        </p:txBody>
      </p:sp>
      <p:cxnSp>
        <p:nvCxnSpPr>
          <p:cNvPr id="30" name="Connettore 1 29">
            <a:extLst>
              <a:ext uri="{FF2B5EF4-FFF2-40B4-BE49-F238E27FC236}">
                <a16:creationId xmlns:a16="http://schemas.microsoft.com/office/drawing/2014/main" id="{8B2F0220-E19E-D689-CEFA-E653AA0E3AF6}"/>
              </a:ext>
            </a:extLst>
          </p:cNvPr>
          <p:cNvCxnSpPr>
            <a:stCxn id="20" idx="6"/>
            <a:endCxn id="15" idx="2"/>
          </p:cNvCxnSpPr>
          <p:nvPr userDrawn="1"/>
        </p:nvCxnSpPr>
        <p:spPr>
          <a:xfrm>
            <a:off x="2600432" y="2905546"/>
            <a:ext cx="2304339" cy="52345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6" name="Connettore 1 35">
            <a:extLst>
              <a:ext uri="{FF2B5EF4-FFF2-40B4-BE49-F238E27FC236}">
                <a16:creationId xmlns:a16="http://schemas.microsoft.com/office/drawing/2014/main" id="{2DAE6DCD-C37B-1995-5EC6-E562EDFE0B55}"/>
              </a:ext>
            </a:extLst>
          </p:cNvPr>
          <p:cNvCxnSpPr>
            <a:cxnSpLocks/>
          </p:cNvCxnSpPr>
          <p:nvPr userDrawn="1"/>
        </p:nvCxnSpPr>
        <p:spPr>
          <a:xfrm flipV="1">
            <a:off x="2422827" y="5027185"/>
            <a:ext cx="624370" cy="23515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8" name="Connettore 1 37">
            <a:extLst>
              <a:ext uri="{FF2B5EF4-FFF2-40B4-BE49-F238E27FC236}">
                <a16:creationId xmlns:a16="http://schemas.microsoft.com/office/drawing/2014/main" id="{38C127F3-B2D6-B145-88D2-898D879E635C}"/>
              </a:ext>
            </a:extLst>
          </p:cNvPr>
          <p:cNvCxnSpPr>
            <a:stCxn id="21" idx="6"/>
            <a:endCxn id="15" idx="3"/>
          </p:cNvCxnSpPr>
          <p:nvPr userDrawn="1"/>
        </p:nvCxnSpPr>
        <p:spPr>
          <a:xfrm flipV="1">
            <a:off x="4385852" y="4271326"/>
            <a:ext cx="867822" cy="49900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40" name="Connettore 1 39">
            <a:extLst>
              <a:ext uri="{FF2B5EF4-FFF2-40B4-BE49-F238E27FC236}">
                <a16:creationId xmlns:a16="http://schemas.microsoft.com/office/drawing/2014/main" id="{2E2D78EE-DDDE-7E6B-06FC-8F86908C1C8D}"/>
              </a:ext>
            </a:extLst>
          </p:cNvPr>
          <p:cNvCxnSpPr>
            <a:stCxn id="15" idx="7"/>
            <a:endCxn id="18" idx="2"/>
          </p:cNvCxnSpPr>
          <p:nvPr userDrawn="1"/>
        </p:nvCxnSpPr>
        <p:spPr>
          <a:xfrm flipV="1">
            <a:off x="6938326" y="2166526"/>
            <a:ext cx="768964" cy="42014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44" name="Connettore 1 43">
            <a:extLst>
              <a:ext uri="{FF2B5EF4-FFF2-40B4-BE49-F238E27FC236}">
                <a16:creationId xmlns:a16="http://schemas.microsoft.com/office/drawing/2014/main" id="{FBAFDD5A-862C-DA8E-6957-C92880128782}"/>
              </a:ext>
            </a:extLst>
          </p:cNvPr>
          <p:cNvCxnSpPr>
            <a:stCxn id="18" idx="5"/>
            <a:endCxn id="19" idx="0"/>
          </p:cNvCxnSpPr>
          <p:nvPr userDrawn="1"/>
        </p:nvCxnSpPr>
        <p:spPr>
          <a:xfrm>
            <a:off x="9241924" y="2802192"/>
            <a:ext cx="602585" cy="127244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45" name="Segnaposto testo 23">
            <a:extLst>
              <a:ext uri="{FF2B5EF4-FFF2-40B4-BE49-F238E27FC236}">
                <a16:creationId xmlns:a16="http://schemas.microsoft.com/office/drawing/2014/main" id="{EA89EF28-CEC8-986F-A105-A7E47EB8E298}"/>
              </a:ext>
            </a:extLst>
          </p:cNvPr>
          <p:cNvSpPr>
            <a:spLocks noGrp="1"/>
          </p:cNvSpPr>
          <p:nvPr>
            <p:ph type="body" sz="quarter" idx="32" hasCustomPrompt="1"/>
          </p:nvPr>
        </p:nvSpPr>
        <p:spPr>
          <a:xfrm>
            <a:off x="1130212" y="2744956"/>
            <a:ext cx="1180477" cy="321179"/>
          </a:xfrm>
          <a:prstGeom prst="rect">
            <a:avLst/>
          </a:prstGeom>
        </p:spPr>
        <p:txBody>
          <a:bodyPr/>
          <a:lstStyle>
            <a:lvl1pPr marL="0" indent="0" algn="ctr">
              <a:buNone/>
              <a:defRPr sz="1800" b="0"/>
            </a:lvl1pPr>
          </a:lstStyle>
          <a:p>
            <a:pPr lvl="0"/>
            <a:r>
              <a:rPr lang="it-IT"/>
              <a:t>33%</a:t>
            </a:r>
          </a:p>
        </p:txBody>
      </p:sp>
      <p:sp>
        <p:nvSpPr>
          <p:cNvPr id="51" name="Segnaposto testo 2">
            <a:extLst>
              <a:ext uri="{FF2B5EF4-FFF2-40B4-BE49-F238E27FC236}">
                <a16:creationId xmlns:a16="http://schemas.microsoft.com/office/drawing/2014/main" id="{66079ADC-D9EB-F15C-0AC6-20989C0602F3}"/>
              </a:ext>
            </a:extLst>
          </p:cNvPr>
          <p:cNvSpPr>
            <a:spLocks noGrp="1"/>
          </p:cNvSpPr>
          <p:nvPr>
            <p:ph type="body" idx="19" hasCustomPrompt="1"/>
          </p:nvPr>
        </p:nvSpPr>
        <p:spPr>
          <a:xfrm>
            <a:off x="9647488" y="2483808"/>
            <a:ext cx="2276906" cy="903122"/>
          </a:xfrm>
          <a:prstGeom prst="rect">
            <a:avLst/>
          </a:prstGeom>
        </p:spPr>
        <p:txBody>
          <a:bodyPr/>
          <a:lstStyle>
            <a:lvl1pPr marL="0" indent="0">
              <a:buNone/>
              <a:defRPr sz="1100" b="0">
                <a:solidFill>
                  <a:srgbClr val="825DC7"/>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err="1"/>
              <a:t>Lorem</a:t>
            </a:r>
            <a:r>
              <a:rPr lang="it-IT"/>
              <a:t> </a:t>
            </a:r>
            <a:r>
              <a:rPr lang="it-IT" err="1"/>
              <a:t>ipsum</a:t>
            </a:r>
            <a:r>
              <a:rPr lang="it-IT"/>
              <a:t> dolor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Sed do </a:t>
            </a:r>
            <a:r>
              <a:rPr lang="it-IT" err="1"/>
              <a:t>eiusmod</a:t>
            </a:r>
            <a:r>
              <a:rPr lang="it-IT"/>
              <a:t> </a:t>
            </a:r>
            <a:r>
              <a:rPr lang="it-IT" err="1"/>
              <a:t>tempor</a:t>
            </a:r>
            <a:r>
              <a:rPr lang="it-IT"/>
              <a:t> </a:t>
            </a:r>
            <a:r>
              <a:rPr lang="it-IT" err="1"/>
              <a:t>incididunt</a:t>
            </a:r>
            <a:r>
              <a:rPr lang="it-IT"/>
              <a:t> ut labore et dolore magna </a:t>
            </a:r>
            <a:r>
              <a:rPr lang="it-IT" err="1"/>
              <a:t>aliqua</a:t>
            </a:r>
            <a:r>
              <a:rPr lang="it-IT"/>
              <a:t>. </a:t>
            </a:r>
          </a:p>
          <a:p>
            <a:pPr lvl="0"/>
            <a:endParaRPr lang="it-IT"/>
          </a:p>
        </p:txBody>
      </p:sp>
      <p:sp>
        <p:nvSpPr>
          <p:cNvPr id="52" name="Segnaposto testo 2">
            <a:extLst>
              <a:ext uri="{FF2B5EF4-FFF2-40B4-BE49-F238E27FC236}">
                <a16:creationId xmlns:a16="http://schemas.microsoft.com/office/drawing/2014/main" id="{ED87D31D-450D-B560-45C6-B38992007412}"/>
              </a:ext>
            </a:extLst>
          </p:cNvPr>
          <p:cNvSpPr>
            <a:spLocks noGrp="1"/>
          </p:cNvSpPr>
          <p:nvPr>
            <p:ph type="body" idx="23" hasCustomPrompt="1"/>
          </p:nvPr>
        </p:nvSpPr>
        <p:spPr>
          <a:xfrm>
            <a:off x="9647488" y="2016118"/>
            <a:ext cx="2276906" cy="394954"/>
          </a:xfrm>
          <a:prstGeom prst="rect">
            <a:avLst/>
          </a:prstGeom>
        </p:spPr>
        <p:txBody>
          <a:bodyPr/>
          <a:lstStyle>
            <a:lvl1pPr marL="0" indent="0">
              <a:buNone/>
              <a:defRPr sz="1600" b="0">
                <a:solidFill>
                  <a:srgbClr val="825DC7"/>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01/Title</a:t>
            </a:r>
          </a:p>
        </p:txBody>
      </p:sp>
      <p:sp>
        <p:nvSpPr>
          <p:cNvPr id="53" name="Segnaposto testo 2">
            <a:extLst>
              <a:ext uri="{FF2B5EF4-FFF2-40B4-BE49-F238E27FC236}">
                <a16:creationId xmlns:a16="http://schemas.microsoft.com/office/drawing/2014/main" id="{AB0599AF-525D-F4BA-0A80-87C96AB60653}"/>
              </a:ext>
            </a:extLst>
          </p:cNvPr>
          <p:cNvSpPr>
            <a:spLocks noGrp="1"/>
          </p:cNvSpPr>
          <p:nvPr>
            <p:ph type="body" idx="33" hasCustomPrompt="1"/>
          </p:nvPr>
        </p:nvSpPr>
        <p:spPr>
          <a:xfrm>
            <a:off x="2730750" y="2454731"/>
            <a:ext cx="2276906" cy="903122"/>
          </a:xfrm>
          <a:prstGeom prst="rect">
            <a:avLst/>
          </a:prstGeom>
        </p:spPr>
        <p:txBody>
          <a:bodyPr/>
          <a:lstStyle>
            <a:lvl1pPr marL="0" indent="0">
              <a:buNone/>
              <a:defRPr sz="1100" b="0">
                <a:solidFill>
                  <a:srgbClr val="825DC7"/>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err="1"/>
              <a:t>Lorem</a:t>
            </a:r>
            <a:r>
              <a:rPr lang="it-IT"/>
              <a:t> </a:t>
            </a:r>
            <a:r>
              <a:rPr lang="it-IT" err="1"/>
              <a:t>ipsum</a:t>
            </a:r>
            <a:r>
              <a:rPr lang="it-IT"/>
              <a:t> dolor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Sed do </a:t>
            </a:r>
            <a:r>
              <a:rPr lang="it-IT" err="1"/>
              <a:t>eiusmod</a:t>
            </a:r>
            <a:r>
              <a:rPr lang="it-IT"/>
              <a:t> </a:t>
            </a:r>
            <a:r>
              <a:rPr lang="it-IT" err="1"/>
              <a:t>tempor</a:t>
            </a:r>
            <a:r>
              <a:rPr lang="it-IT"/>
              <a:t> </a:t>
            </a:r>
            <a:r>
              <a:rPr lang="it-IT" err="1"/>
              <a:t>incididunt</a:t>
            </a:r>
            <a:r>
              <a:rPr lang="it-IT"/>
              <a:t> ut labore et dolore magna </a:t>
            </a:r>
            <a:r>
              <a:rPr lang="it-IT" err="1"/>
              <a:t>aliqua</a:t>
            </a:r>
            <a:r>
              <a:rPr lang="it-IT"/>
              <a:t>. </a:t>
            </a:r>
          </a:p>
          <a:p>
            <a:pPr lvl="0"/>
            <a:endParaRPr lang="it-IT"/>
          </a:p>
        </p:txBody>
      </p:sp>
      <p:sp>
        <p:nvSpPr>
          <p:cNvPr id="54" name="Segnaposto testo 2">
            <a:extLst>
              <a:ext uri="{FF2B5EF4-FFF2-40B4-BE49-F238E27FC236}">
                <a16:creationId xmlns:a16="http://schemas.microsoft.com/office/drawing/2014/main" id="{79D9DAB6-CAD9-AFC3-EB0A-7380CFEB0561}"/>
              </a:ext>
            </a:extLst>
          </p:cNvPr>
          <p:cNvSpPr>
            <a:spLocks noGrp="1"/>
          </p:cNvSpPr>
          <p:nvPr>
            <p:ph type="body" idx="34" hasCustomPrompt="1"/>
          </p:nvPr>
        </p:nvSpPr>
        <p:spPr>
          <a:xfrm>
            <a:off x="2730750" y="1987041"/>
            <a:ext cx="2276906" cy="394954"/>
          </a:xfrm>
          <a:prstGeom prst="rect">
            <a:avLst/>
          </a:prstGeom>
        </p:spPr>
        <p:txBody>
          <a:bodyPr/>
          <a:lstStyle>
            <a:lvl1pPr marL="0" indent="0">
              <a:buNone/>
              <a:defRPr sz="1600" b="0">
                <a:solidFill>
                  <a:srgbClr val="825DC7"/>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01/Title</a:t>
            </a:r>
          </a:p>
        </p:txBody>
      </p:sp>
      <p:sp>
        <p:nvSpPr>
          <p:cNvPr id="3" name="Titolo 1">
            <a:extLst>
              <a:ext uri="{FF2B5EF4-FFF2-40B4-BE49-F238E27FC236}">
                <a16:creationId xmlns:a16="http://schemas.microsoft.com/office/drawing/2014/main" id="{7181597D-4149-4629-5986-12A04511B5AF}"/>
              </a:ext>
            </a:extLst>
          </p:cNvPr>
          <p:cNvSpPr>
            <a:spLocks noGrp="1"/>
          </p:cNvSpPr>
          <p:nvPr>
            <p:ph type="title" hasCustomPrompt="1"/>
          </p:nvPr>
        </p:nvSpPr>
        <p:spPr>
          <a:xfrm>
            <a:off x="1212690" y="511859"/>
            <a:ext cx="10076116" cy="427068"/>
          </a:xfrm>
          <a:prstGeom prst="rect">
            <a:avLst/>
          </a:prstGeom>
        </p:spPr>
        <p:txBody>
          <a:bodyPr/>
          <a:lstStyle>
            <a:lvl1pPr>
              <a:defRPr sz="3000" b="1">
                <a:solidFill>
                  <a:srgbClr val="825DC7"/>
                </a:solidFill>
              </a:defRPr>
            </a:lvl1pPr>
          </a:lstStyle>
          <a:p>
            <a:r>
              <a:rPr lang="it-IT"/>
              <a:t>Title</a:t>
            </a:r>
          </a:p>
        </p:txBody>
      </p:sp>
      <p:pic>
        <p:nvPicPr>
          <p:cNvPr id="4" name="Immagine 3">
            <a:extLst>
              <a:ext uri="{FF2B5EF4-FFF2-40B4-BE49-F238E27FC236}">
                <a16:creationId xmlns:a16="http://schemas.microsoft.com/office/drawing/2014/main" id="{56D906E1-7082-167A-1CDF-D93A17DB412B}"/>
              </a:ext>
            </a:extLst>
          </p:cNvPr>
          <p:cNvPicPr>
            <a:picLocks noChangeAspect="1"/>
          </p:cNvPicPr>
          <p:nvPr userDrawn="1"/>
        </p:nvPicPr>
        <p:blipFill>
          <a:blip r:embed="rId2"/>
          <a:stretch>
            <a:fillRect/>
          </a:stretch>
        </p:blipFill>
        <p:spPr>
          <a:xfrm>
            <a:off x="10990264" y="465915"/>
            <a:ext cx="533400" cy="647700"/>
          </a:xfrm>
          <a:prstGeom prst="rect">
            <a:avLst/>
          </a:prstGeom>
        </p:spPr>
      </p:pic>
      <p:sp>
        <p:nvSpPr>
          <p:cNvPr id="5" name="Rettangolo 4">
            <a:extLst>
              <a:ext uri="{FF2B5EF4-FFF2-40B4-BE49-F238E27FC236}">
                <a16:creationId xmlns:a16="http://schemas.microsoft.com/office/drawing/2014/main" id="{489CBF7D-045B-F2A3-55FE-689CD1457310}"/>
              </a:ext>
            </a:extLst>
          </p:cNvPr>
          <p:cNvSpPr/>
          <p:nvPr userDrawn="1"/>
        </p:nvSpPr>
        <p:spPr>
          <a:xfrm>
            <a:off x="0" y="6346141"/>
            <a:ext cx="12192000" cy="511859"/>
          </a:xfrm>
          <a:prstGeom prst="rect">
            <a:avLst/>
          </a:prstGeom>
          <a:solidFill>
            <a:srgbClr val="825DC7"/>
          </a:solidFill>
          <a:ln>
            <a:solidFill>
              <a:srgbClr val="825D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FD179374-8BBE-BCBB-0A23-2B8F236F4CCC}"/>
              </a:ext>
            </a:extLst>
          </p:cNvPr>
          <p:cNvSpPr/>
          <p:nvPr userDrawn="1"/>
        </p:nvSpPr>
        <p:spPr>
          <a:xfrm rot="1800000">
            <a:off x="-422379" y="5994089"/>
            <a:ext cx="1140235" cy="1140235"/>
          </a:xfrm>
          <a:prstGeom prst="ellipse">
            <a:avLst/>
          </a:prstGeom>
          <a:solidFill>
            <a:schemeClr val="accent1">
              <a:alpha val="0"/>
            </a:schemeClr>
          </a:solidFill>
          <a:ln w="12700">
            <a:gradFill>
              <a:gsLst>
                <a:gs pos="0">
                  <a:srgbClr val="BBC7D6"/>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6F0BD0C8-E76E-C2AB-7591-5510C60B37C4}"/>
              </a:ext>
            </a:extLst>
          </p:cNvPr>
          <p:cNvSpPr txBox="1"/>
          <p:nvPr userDrawn="1"/>
        </p:nvSpPr>
        <p:spPr>
          <a:xfrm>
            <a:off x="838201" y="6448181"/>
            <a:ext cx="1847127" cy="307777"/>
          </a:xfrm>
          <a:prstGeom prst="rect">
            <a:avLst/>
          </a:prstGeom>
          <a:noFill/>
        </p:spPr>
        <p:txBody>
          <a:bodyPr wrap="square" rtlCol="0">
            <a:spAutoFit/>
          </a:bodyPr>
          <a:lstStyle/>
          <a:p>
            <a:r>
              <a:rPr lang="it-IT" sz="1400" err="1">
                <a:solidFill>
                  <a:srgbClr val="BBC7D6"/>
                </a:solidFill>
              </a:rPr>
              <a:t>leaf.space</a:t>
            </a:r>
            <a:endParaRPr lang="it-IT" sz="1400">
              <a:solidFill>
                <a:srgbClr val="BBC7D6"/>
              </a:solidFill>
            </a:endParaRPr>
          </a:p>
        </p:txBody>
      </p:sp>
      <p:sp>
        <p:nvSpPr>
          <p:cNvPr id="8" name="CasellaDiTesto 7">
            <a:extLst>
              <a:ext uri="{FF2B5EF4-FFF2-40B4-BE49-F238E27FC236}">
                <a16:creationId xmlns:a16="http://schemas.microsoft.com/office/drawing/2014/main" id="{EFF4BC61-5C77-CE25-6318-A719526D8551}"/>
              </a:ext>
            </a:extLst>
          </p:cNvPr>
          <p:cNvSpPr txBox="1"/>
          <p:nvPr userDrawn="1"/>
        </p:nvSpPr>
        <p:spPr>
          <a:xfrm>
            <a:off x="5126279" y="6461807"/>
            <a:ext cx="1847127" cy="307777"/>
          </a:xfrm>
          <a:prstGeom prst="rect">
            <a:avLst/>
          </a:prstGeom>
          <a:noFill/>
        </p:spPr>
        <p:txBody>
          <a:bodyPr wrap="square" rtlCol="0">
            <a:spAutoFit/>
          </a:bodyPr>
          <a:lstStyle/>
          <a:p>
            <a:pPr algn="ctr"/>
            <a:r>
              <a:rPr lang="it-IT" sz="1400" err="1">
                <a:solidFill>
                  <a:srgbClr val="BBC7D6"/>
                </a:solidFill>
              </a:rPr>
              <a:t>confidential</a:t>
            </a:r>
            <a:endParaRPr lang="it-IT" sz="1400">
              <a:solidFill>
                <a:srgbClr val="BBC7D6"/>
              </a:solidFill>
            </a:endParaRPr>
          </a:p>
        </p:txBody>
      </p:sp>
      <p:sp>
        <p:nvSpPr>
          <p:cNvPr id="9" name="Segnaposto testo 22">
            <a:extLst>
              <a:ext uri="{FF2B5EF4-FFF2-40B4-BE49-F238E27FC236}">
                <a16:creationId xmlns:a16="http://schemas.microsoft.com/office/drawing/2014/main" id="{BDFF2C0D-2FE7-2D7F-7110-0ED1CE5E801B}"/>
              </a:ext>
            </a:extLst>
          </p:cNvPr>
          <p:cNvSpPr>
            <a:spLocks noGrp="1"/>
          </p:cNvSpPr>
          <p:nvPr>
            <p:ph type="body" sz="quarter" idx="27" hasCustomPrompt="1"/>
          </p:nvPr>
        </p:nvSpPr>
        <p:spPr>
          <a:xfrm>
            <a:off x="11040750" y="6494933"/>
            <a:ext cx="264801" cy="261025"/>
          </a:xfrm>
          <a:prstGeom prst="rect">
            <a:avLst/>
          </a:prstGeom>
        </p:spPr>
        <p:txBody>
          <a:bodyPr/>
          <a:lstStyle>
            <a:lvl1pPr marL="0" indent="0" algn="r">
              <a:buNone/>
              <a:defRPr sz="1400" b="1">
                <a:solidFill>
                  <a:srgbClr val="BBC7D6"/>
                </a:solidFill>
              </a:defRPr>
            </a:lvl1pPr>
          </a:lstStyle>
          <a:p>
            <a:pPr lvl="0"/>
            <a:r>
              <a:rPr lang="it-IT"/>
              <a:t>1</a:t>
            </a:r>
          </a:p>
        </p:txBody>
      </p:sp>
      <p:sp>
        <p:nvSpPr>
          <p:cNvPr id="10" name="Ovale 9">
            <a:extLst>
              <a:ext uri="{FF2B5EF4-FFF2-40B4-BE49-F238E27FC236}">
                <a16:creationId xmlns:a16="http://schemas.microsoft.com/office/drawing/2014/main" id="{36397DDF-4247-A79F-C3E0-870026DC6183}"/>
              </a:ext>
            </a:extLst>
          </p:cNvPr>
          <p:cNvSpPr/>
          <p:nvPr userDrawn="1"/>
        </p:nvSpPr>
        <p:spPr>
          <a:xfrm rot="5190611">
            <a:off x="-241836" y="6186804"/>
            <a:ext cx="779148" cy="779148"/>
          </a:xfrm>
          <a:prstGeom prst="ellipse">
            <a:avLst/>
          </a:prstGeom>
          <a:solidFill>
            <a:schemeClr val="accent1">
              <a:alpha val="0"/>
            </a:schemeClr>
          </a:solidFill>
          <a:ln w="12700">
            <a:gradFill>
              <a:gsLst>
                <a:gs pos="0">
                  <a:srgbClr val="BBC7D6"/>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1D065A28-AAEA-557E-48DB-3726046B8919}"/>
              </a:ext>
            </a:extLst>
          </p:cNvPr>
          <p:cNvSpPr/>
          <p:nvPr userDrawn="1"/>
        </p:nvSpPr>
        <p:spPr>
          <a:xfrm>
            <a:off x="644664" y="6533222"/>
            <a:ext cx="137696" cy="137696"/>
          </a:xfrm>
          <a:prstGeom prst="ellipse">
            <a:avLst/>
          </a:prstGeom>
          <a:solidFill>
            <a:srgbClr val="BBC7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8193957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Elemento grafico 6">
            <a:extLst>
              <a:ext uri="{FF2B5EF4-FFF2-40B4-BE49-F238E27FC236}">
                <a16:creationId xmlns:a16="http://schemas.microsoft.com/office/drawing/2014/main" id="{4FC049A6-ABE0-37A1-22BF-4E6D31642EF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608780" y="604209"/>
            <a:ext cx="4739818" cy="1250381"/>
          </a:xfrm>
          <a:prstGeom prst="rect">
            <a:avLst/>
          </a:prstGeom>
        </p:spPr>
      </p:pic>
      <p:sp>
        <p:nvSpPr>
          <p:cNvPr id="3" name="Rettangolo 2">
            <a:extLst>
              <a:ext uri="{FF2B5EF4-FFF2-40B4-BE49-F238E27FC236}">
                <a16:creationId xmlns:a16="http://schemas.microsoft.com/office/drawing/2014/main" id="{C440B40A-F8CE-0703-10E5-7BD9C1D2D84F}"/>
              </a:ext>
            </a:extLst>
          </p:cNvPr>
          <p:cNvSpPr/>
          <p:nvPr userDrawn="1"/>
        </p:nvSpPr>
        <p:spPr>
          <a:xfrm>
            <a:off x="0" y="0"/>
            <a:ext cx="12192000" cy="6858000"/>
          </a:xfrm>
          <a:prstGeom prst="rect">
            <a:avLst/>
          </a:prstGeom>
          <a:gradFill>
            <a:gsLst>
              <a:gs pos="0">
                <a:schemeClr val="accent1">
                  <a:lumMod val="5000"/>
                  <a:lumOff val="95000"/>
                  <a:alpha val="0"/>
                </a:schemeClr>
              </a:gs>
              <a:gs pos="100000">
                <a:srgbClr val="310070"/>
              </a:gs>
              <a:gs pos="31000">
                <a:schemeClr val="accent1">
                  <a:lumMod val="30000"/>
                  <a:lumOff val="70000"/>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1">
            <a:extLst>
              <a:ext uri="{FF2B5EF4-FFF2-40B4-BE49-F238E27FC236}">
                <a16:creationId xmlns:a16="http://schemas.microsoft.com/office/drawing/2014/main" id="{83A4D122-9CA1-9A57-6D49-A841DD680AE2}"/>
              </a:ext>
            </a:extLst>
          </p:cNvPr>
          <p:cNvSpPr txBox="1"/>
          <p:nvPr userDrawn="1"/>
        </p:nvSpPr>
        <p:spPr>
          <a:xfrm>
            <a:off x="742239" y="5664172"/>
            <a:ext cx="2441021" cy="746358"/>
          </a:xfrm>
          <a:prstGeom prst="rect">
            <a:avLst/>
          </a:prstGeom>
          <a:noFill/>
        </p:spPr>
        <p:txBody>
          <a:bodyPr wrap="square" rtlCol="0">
            <a:spAutoFit/>
          </a:bodyPr>
          <a:lstStyle>
            <a:defPPr>
              <a:defRPr lang="it-IT"/>
            </a:defPPr>
            <a:lvl1pPr algn="ctr">
              <a:lnSpc>
                <a:spcPct val="114000"/>
              </a:lnSpc>
              <a:defRPr sz="1100" b="1" spc="300">
                <a:solidFill>
                  <a:schemeClr val="bg1"/>
                </a:solidFill>
                <a:latin typeface="Aileron Bold" panose="00000500000000000000" pitchFamily="50" charset="0"/>
              </a:defRPr>
            </a:lvl1pPr>
          </a:lstStyle>
          <a:p>
            <a:pPr algn="l">
              <a:lnSpc>
                <a:spcPts val="1748"/>
              </a:lnSpc>
            </a:pPr>
            <a:r>
              <a:rPr lang="en-GB" sz="1467" b="1" spc="0" noProof="0">
                <a:latin typeface="Kodchasan SemiBold" panose="00000700000000000000" pitchFamily="2" charset="-34"/>
                <a:cs typeface="Kodchasan SemiBold" panose="00000700000000000000" pitchFamily="2" charset="-34"/>
              </a:rPr>
              <a:t>Leaf</a:t>
            </a:r>
            <a:r>
              <a:rPr lang="it-IT" sz="1467" b="1" spc="0">
                <a:latin typeface="Kodchasan SemiBold" panose="00000700000000000000" pitchFamily="2" charset="-34"/>
                <a:cs typeface="Kodchasan SemiBold" panose="00000700000000000000" pitchFamily="2" charset="-34"/>
              </a:rPr>
              <a:t> Space </a:t>
            </a:r>
            <a:r>
              <a:rPr lang="it-IT" sz="1467" b="1" spc="0" err="1">
                <a:latin typeface="Kodchasan SemiBold" panose="00000700000000000000" pitchFamily="2" charset="-34"/>
                <a:cs typeface="Kodchasan SemiBold" panose="00000700000000000000" pitchFamily="2" charset="-34"/>
              </a:rPr>
              <a:t>coordinates</a:t>
            </a:r>
            <a:endParaRPr lang="it-IT" sz="1467" b="1" spc="0">
              <a:latin typeface="Kodchasan SemiBold" panose="00000700000000000000" pitchFamily="2" charset="-34"/>
              <a:cs typeface="Kodchasan SemiBold" panose="00000700000000000000" pitchFamily="2" charset="-34"/>
            </a:endParaRPr>
          </a:p>
          <a:p>
            <a:pPr algn="l">
              <a:lnSpc>
                <a:spcPts val="1748"/>
              </a:lnSpc>
            </a:pPr>
            <a:r>
              <a:rPr lang="it-IT" sz="1467" b="0" spc="0" err="1">
                <a:latin typeface="Kodchasan Light" panose="00000400000000000000" pitchFamily="2" charset="-34"/>
                <a:cs typeface="Kodchasan Light" panose="00000400000000000000" pitchFamily="2" charset="-34"/>
              </a:rPr>
              <a:t>info@leaf.space</a:t>
            </a:r>
            <a:endParaRPr lang="it-IT" sz="1467" b="0" spc="0">
              <a:latin typeface="Kodchasan Light" panose="00000400000000000000" pitchFamily="2" charset="-34"/>
              <a:cs typeface="Kodchasan Light" panose="00000400000000000000" pitchFamily="2" charset="-34"/>
            </a:endParaRPr>
          </a:p>
          <a:p>
            <a:pPr algn="l">
              <a:lnSpc>
                <a:spcPts val="1748"/>
              </a:lnSpc>
            </a:pPr>
            <a:r>
              <a:rPr lang="it-IT" sz="1467" spc="0" err="1">
                <a:latin typeface="Kodchasan Light" panose="00000400000000000000" pitchFamily="2" charset="-34"/>
                <a:cs typeface="Kodchasan Light" panose="00000400000000000000" pitchFamily="2" charset="-34"/>
              </a:rPr>
              <a:t>www.leaf.space</a:t>
            </a:r>
            <a:endParaRPr lang="it-IT" sz="1467" spc="0">
              <a:latin typeface="Kodchasan Light" panose="00000400000000000000" pitchFamily="2" charset="-34"/>
              <a:cs typeface="Kodchasan Light" panose="00000400000000000000" pitchFamily="2" charset="-34"/>
            </a:endParaRPr>
          </a:p>
        </p:txBody>
      </p:sp>
      <p:sp>
        <p:nvSpPr>
          <p:cNvPr id="5" name="CasellaDiTesto 31">
            <a:extLst>
              <a:ext uri="{FF2B5EF4-FFF2-40B4-BE49-F238E27FC236}">
                <a16:creationId xmlns:a16="http://schemas.microsoft.com/office/drawing/2014/main" id="{3430F456-AEE5-D07A-897A-ABB35C2218AB}"/>
              </a:ext>
            </a:extLst>
          </p:cNvPr>
          <p:cNvSpPr txBox="1"/>
          <p:nvPr userDrawn="1"/>
        </p:nvSpPr>
        <p:spPr>
          <a:xfrm>
            <a:off x="5008443" y="5621642"/>
            <a:ext cx="2555943" cy="964367"/>
          </a:xfrm>
          <a:prstGeom prst="rect">
            <a:avLst/>
          </a:prstGeom>
          <a:noFill/>
        </p:spPr>
        <p:txBody>
          <a:bodyPr wrap="square" rtlCol="0">
            <a:spAutoFit/>
          </a:bodyPr>
          <a:lstStyle>
            <a:defPPr>
              <a:defRPr lang="it-IT"/>
            </a:defPPr>
            <a:lvl1pPr algn="ctr">
              <a:lnSpc>
                <a:spcPct val="114000"/>
              </a:lnSpc>
              <a:defRPr sz="1100" b="1" spc="300">
                <a:solidFill>
                  <a:schemeClr val="bg1"/>
                </a:solidFill>
                <a:latin typeface="Aileron Bold" panose="00000500000000000000" pitchFamily="50" charset="0"/>
              </a:defRPr>
            </a:lvl1pPr>
          </a:lstStyle>
          <a:p>
            <a:pPr algn="l">
              <a:lnSpc>
                <a:spcPts val="1687"/>
              </a:lnSpc>
            </a:pPr>
            <a:r>
              <a:rPr lang="it-IT" sz="1467" spc="0">
                <a:latin typeface="Kodchasan SemiBold" panose="00000700000000000000" pitchFamily="2" charset="-34"/>
                <a:cs typeface="Kodchasan SemiBold" panose="00000700000000000000" pitchFamily="2" charset="-34"/>
              </a:rPr>
              <a:t>Headquarters</a:t>
            </a:r>
          </a:p>
          <a:p>
            <a:pPr algn="l">
              <a:lnSpc>
                <a:spcPts val="1687"/>
              </a:lnSpc>
            </a:pPr>
            <a:r>
              <a:rPr lang="it-IT" sz="1467" b="0" spc="0">
                <a:latin typeface="Kodchasan Light" panose="00000400000000000000" pitchFamily="2" charset="-34"/>
                <a:cs typeface="Kodchasan Light" panose="00000400000000000000" pitchFamily="2" charset="-34"/>
              </a:rPr>
              <a:t>Via Cavour, 2</a:t>
            </a:r>
          </a:p>
          <a:p>
            <a:pPr algn="l">
              <a:lnSpc>
                <a:spcPts val="1687"/>
              </a:lnSpc>
            </a:pPr>
            <a:r>
              <a:rPr lang="it-IT" sz="1467" b="0" spc="0">
                <a:latin typeface="Kodchasan Light" panose="00000400000000000000" pitchFamily="2" charset="-34"/>
                <a:cs typeface="Kodchasan Light" panose="00000400000000000000" pitchFamily="2" charset="-34"/>
              </a:rPr>
              <a:t>22074 - Lomazzo (CO) - </a:t>
            </a:r>
            <a:r>
              <a:rPr lang="it-IT" sz="1467" b="0" spc="0" err="1">
                <a:latin typeface="Kodchasan Light" panose="00000400000000000000" pitchFamily="2" charset="-34"/>
                <a:cs typeface="Kodchasan Light" panose="00000400000000000000" pitchFamily="2" charset="-34"/>
              </a:rPr>
              <a:t>Italy</a:t>
            </a:r>
            <a:endParaRPr lang="it-IT" sz="1467" b="0" spc="0">
              <a:latin typeface="Kodchasan Light" panose="00000400000000000000" pitchFamily="2" charset="-34"/>
              <a:cs typeface="Kodchasan Light" panose="00000400000000000000" pitchFamily="2" charset="-34"/>
            </a:endParaRPr>
          </a:p>
        </p:txBody>
      </p:sp>
      <p:sp>
        <p:nvSpPr>
          <p:cNvPr id="8" name="CasellaDiTesto 31">
            <a:extLst>
              <a:ext uri="{FF2B5EF4-FFF2-40B4-BE49-F238E27FC236}">
                <a16:creationId xmlns:a16="http://schemas.microsoft.com/office/drawing/2014/main" id="{2CF39855-9D5A-EC3D-1A12-C22289C86DD3}"/>
              </a:ext>
            </a:extLst>
          </p:cNvPr>
          <p:cNvSpPr txBox="1"/>
          <p:nvPr userDrawn="1"/>
        </p:nvSpPr>
        <p:spPr>
          <a:xfrm>
            <a:off x="9389570" y="5617816"/>
            <a:ext cx="2366284" cy="746358"/>
          </a:xfrm>
          <a:prstGeom prst="rect">
            <a:avLst/>
          </a:prstGeom>
          <a:noFill/>
        </p:spPr>
        <p:txBody>
          <a:bodyPr wrap="square" rtlCol="0">
            <a:spAutoFit/>
          </a:bodyPr>
          <a:lstStyle>
            <a:defPPr>
              <a:defRPr lang="it-IT"/>
            </a:defPPr>
            <a:lvl1pPr algn="ctr">
              <a:lnSpc>
                <a:spcPct val="114000"/>
              </a:lnSpc>
              <a:defRPr sz="1100" b="1" spc="300">
                <a:solidFill>
                  <a:schemeClr val="bg1"/>
                </a:solidFill>
                <a:latin typeface="Aileron Bold" panose="00000500000000000000" pitchFamily="50" charset="0"/>
              </a:defRPr>
            </a:lvl1pPr>
          </a:lstStyle>
          <a:p>
            <a:pPr algn="l">
              <a:lnSpc>
                <a:spcPts val="1687"/>
              </a:lnSpc>
            </a:pPr>
            <a:r>
              <a:rPr lang="it-IT" sz="1467" spc="0" err="1">
                <a:latin typeface="Kodchasan SemiBold" panose="00000700000000000000" pitchFamily="2" charset="-34"/>
                <a:cs typeface="Kodchasan SemiBold" panose="00000700000000000000" pitchFamily="2" charset="-34"/>
              </a:rPr>
              <a:t>Leaf</a:t>
            </a:r>
            <a:r>
              <a:rPr lang="it-IT" sz="1467" spc="0">
                <a:latin typeface="Kodchasan SemiBold" panose="00000700000000000000" pitchFamily="2" charset="-34"/>
                <a:cs typeface="Kodchasan SemiBold" panose="00000700000000000000" pitchFamily="2" charset="-34"/>
              </a:rPr>
              <a:t> Space LLC</a:t>
            </a:r>
          </a:p>
          <a:p>
            <a:pPr algn="l">
              <a:lnSpc>
                <a:spcPts val="1687"/>
              </a:lnSpc>
            </a:pPr>
            <a:r>
              <a:rPr lang="it-IT" sz="1467" b="0" spc="0">
                <a:latin typeface="Kodchasan Light" panose="00000400000000000000" pitchFamily="2" charset="-34"/>
                <a:cs typeface="Kodchasan Light" panose="00000400000000000000" pitchFamily="2" charset="-34"/>
              </a:rPr>
              <a:t>16192 </a:t>
            </a:r>
            <a:r>
              <a:rPr lang="it-IT" sz="1467" b="0" spc="0" err="1">
                <a:latin typeface="Kodchasan Light" panose="00000400000000000000" pitchFamily="2" charset="-34"/>
                <a:cs typeface="Kodchasan Light" panose="00000400000000000000" pitchFamily="2" charset="-34"/>
              </a:rPr>
              <a:t>Coastal</a:t>
            </a:r>
            <a:r>
              <a:rPr lang="it-IT" sz="1467" b="0" spc="0">
                <a:latin typeface="Kodchasan Light" panose="00000400000000000000" pitchFamily="2" charset="-34"/>
                <a:cs typeface="Kodchasan Light" panose="00000400000000000000" pitchFamily="2" charset="-34"/>
              </a:rPr>
              <a:t> </a:t>
            </a:r>
            <a:r>
              <a:rPr lang="it-IT" sz="1467" b="0" spc="0" err="1">
                <a:latin typeface="Kodchasan Light" panose="00000400000000000000" pitchFamily="2" charset="-34"/>
                <a:cs typeface="Kodchasan Light" panose="00000400000000000000" pitchFamily="2" charset="-34"/>
              </a:rPr>
              <a:t>Hwy</a:t>
            </a:r>
            <a:endParaRPr lang="it-IT" sz="1467" b="0" spc="0">
              <a:latin typeface="Kodchasan Light" panose="00000400000000000000" pitchFamily="2" charset="-34"/>
              <a:cs typeface="Kodchasan Light" panose="00000400000000000000" pitchFamily="2" charset="-34"/>
            </a:endParaRPr>
          </a:p>
          <a:p>
            <a:pPr algn="l">
              <a:lnSpc>
                <a:spcPts val="1687"/>
              </a:lnSpc>
            </a:pPr>
            <a:r>
              <a:rPr lang="it-IT" sz="1467" b="0" spc="0">
                <a:latin typeface="Kodchasan Light" panose="00000400000000000000" pitchFamily="2" charset="-34"/>
                <a:cs typeface="Kodchasan Light" panose="00000400000000000000" pitchFamily="2" charset="-34"/>
              </a:rPr>
              <a:t>Lewes, DE 19958 - USA</a:t>
            </a:r>
          </a:p>
        </p:txBody>
      </p:sp>
    </p:spTree>
    <p:extLst>
      <p:ext uri="{BB962C8B-B14F-4D97-AF65-F5344CB8AC3E}">
        <p14:creationId xmlns:p14="http://schemas.microsoft.com/office/powerpoint/2010/main" val="3684821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_a484988a4c6380ad">
  <p:cSld name="BLANK_a484988a4c6380ad">
    <p:spTree>
      <p:nvGrpSpPr>
        <p:cNvPr id="1" name="Shape 82"/>
        <p:cNvGrpSpPr/>
        <p:nvPr/>
      </p:nvGrpSpPr>
      <p:grpSpPr>
        <a:xfrm>
          <a:off x="0" y="0"/>
          <a:ext cx="0" cy="0"/>
          <a:chOff x="0" y="0"/>
          <a:chExt cx="0" cy="0"/>
        </a:xfrm>
      </p:grpSpPr>
    </p:spTree>
    <p:extLst>
      <p:ext uri="{BB962C8B-B14F-4D97-AF65-F5344CB8AC3E}">
        <p14:creationId xmlns:p14="http://schemas.microsoft.com/office/powerpoint/2010/main" val="6368771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OLO E CONTENUTO">
    <p:spTree>
      <p:nvGrpSpPr>
        <p:cNvPr id="1" name=""/>
        <p:cNvGrpSpPr/>
        <p:nvPr/>
      </p:nvGrpSpPr>
      <p:grpSpPr>
        <a:xfrm>
          <a:off x="0" y="0"/>
          <a:ext cx="0" cy="0"/>
          <a:chOff x="0" y="0"/>
          <a:chExt cx="0" cy="0"/>
        </a:xfrm>
      </p:grpSpPr>
      <p:graphicFrame>
        <p:nvGraphicFramePr>
          <p:cNvPr id="8" name="Oggetto 7" hidden="1">
            <a:extLst>
              <a:ext uri="{FF2B5EF4-FFF2-40B4-BE49-F238E27FC236}">
                <a16:creationId xmlns:a16="http://schemas.microsoft.com/office/drawing/2014/main" id="{DBB23DC8-637C-4F8D-B36D-A769CF63EBB5}"/>
              </a:ext>
            </a:extLst>
          </p:cNvPr>
          <p:cNvGraphicFramePr>
            <a:graphicFrameLocks noChangeAspect="1"/>
          </p:cNvGraphicFramePr>
          <p:nvPr userDrawn="1">
            <p:custDataLst>
              <p:tags r:id="rId1"/>
            </p:custDataLst>
          </p:nvPr>
        </p:nvGraphicFramePr>
        <p:xfrm>
          <a:off x="2120" y="2120"/>
          <a:ext cx="2117" cy="2117"/>
        </p:xfrm>
        <a:graphic>
          <a:graphicData uri="http://schemas.openxmlformats.org/presentationml/2006/ole">
            <mc:AlternateContent xmlns:mc="http://schemas.openxmlformats.org/markup-compatibility/2006">
              <mc:Choice xmlns:v="urn:schemas-microsoft-com:vml" Requires="v">
                <p:oleObj name="Diapositiva think-cell" r:id="rId3" imgW="306" imgH="306" progId="TCLayout.ActiveDocument.1">
                  <p:embed/>
                </p:oleObj>
              </mc:Choice>
              <mc:Fallback>
                <p:oleObj name="Diapositiva think-cell" r:id="rId3" imgW="306" imgH="306" progId="TCLayout.ActiveDocument.1">
                  <p:embed/>
                  <p:pic>
                    <p:nvPicPr>
                      <p:cNvPr id="8" name="Oggetto 7" hidden="1">
                        <a:extLst>
                          <a:ext uri="{FF2B5EF4-FFF2-40B4-BE49-F238E27FC236}">
                            <a16:creationId xmlns:a16="http://schemas.microsoft.com/office/drawing/2014/main" id="{DBB23DC8-637C-4F8D-B36D-A769CF63EBB5}"/>
                          </a:ext>
                        </a:extLst>
                      </p:cNvPr>
                      <p:cNvPicPr/>
                      <p:nvPr/>
                    </p:nvPicPr>
                    <p:blipFill>
                      <a:blip r:embed="rId4"/>
                      <a:stretch>
                        <a:fillRect/>
                      </a:stretch>
                    </p:blipFill>
                    <p:spPr>
                      <a:xfrm>
                        <a:off x="2120" y="2120"/>
                        <a:ext cx="2117" cy="2117"/>
                      </a:xfrm>
                      <a:prstGeom prst="rect">
                        <a:avLst/>
                      </a:prstGeom>
                    </p:spPr>
                  </p:pic>
                </p:oleObj>
              </mc:Fallback>
            </mc:AlternateContent>
          </a:graphicData>
        </a:graphic>
      </p:graphicFrame>
      <p:sp>
        <p:nvSpPr>
          <p:cNvPr id="2" name="Title 1"/>
          <p:cNvSpPr>
            <a:spLocks noGrp="1"/>
          </p:cNvSpPr>
          <p:nvPr>
            <p:ph type="title"/>
          </p:nvPr>
        </p:nvSpPr>
        <p:spPr>
          <a:xfrm>
            <a:off x="269576" y="63354"/>
            <a:ext cx="10515600" cy="752343"/>
          </a:xfrm>
          <a:prstGeom prst="rect">
            <a:avLst/>
          </a:prstGeom>
        </p:spPr>
        <p:txBody>
          <a:bodyPr vert="horz" wrap="square" lIns="0" tIns="0" rIns="0" bIns="0" anchor="b" anchorCtr="0">
            <a:spAutoFit/>
          </a:bodyPr>
          <a:lstStyle>
            <a:lvl1pPr>
              <a:lnSpc>
                <a:spcPts val="2933"/>
              </a:lnSpc>
              <a:defRPr sz="2600" b="1" cap="all" baseline="0">
                <a:solidFill>
                  <a:srgbClr val="825DC7"/>
                </a:solidFill>
                <a:latin typeface="Kodchasan" panose="00000800000000000000" pitchFamily="2" charset="-34"/>
                <a:cs typeface="Kodchasan" panose="00000800000000000000" pitchFamily="2" charset="-34"/>
              </a:defRPr>
            </a:lvl1pPr>
          </a:lstStyle>
          <a:p>
            <a:r>
              <a:rPr lang="it-IT"/>
              <a:t>Fare clic per modificare lo stile del titolo dello schema</a:t>
            </a:r>
            <a:endParaRPr lang="en-US"/>
          </a:p>
        </p:txBody>
      </p:sp>
      <p:sp>
        <p:nvSpPr>
          <p:cNvPr id="11" name="Rettangolo 10">
            <a:extLst>
              <a:ext uri="{FF2B5EF4-FFF2-40B4-BE49-F238E27FC236}">
                <a16:creationId xmlns:a16="http://schemas.microsoft.com/office/drawing/2014/main" id="{7B765FD8-9645-42BC-8440-8B58F5650ED1}"/>
              </a:ext>
            </a:extLst>
          </p:cNvPr>
          <p:cNvSpPr/>
          <p:nvPr userDrawn="1"/>
        </p:nvSpPr>
        <p:spPr>
          <a:xfrm>
            <a:off x="0" y="6446306"/>
            <a:ext cx="12192000" cy="438172"/>
          </a:xfrm>
          <a:prstGeom prst="rect">
            <a:avLst/>
          </a:prstGeom>
          <a:solidFill>
            <a:srgbClr val="825D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535">
              <a:solidFill>
                <a:srgbClr val="004776"/>
              </a:solidFill>
            </a:endParaRPr>
          </a:p>
        </p:txBody>
      </p:sp>
      <p:sp>
        <p:nvSpPr>
          <p:cNvPr id="12" name="TextBox 13">
            <a:extLst>
              <a:ext uri="{FF2B5EF4-FFF2-40B4-BE49-F238E27FC236}">
                <a16:creationId xmlns:a16="http://schemas.microsoft.com/office/drawing/2014/main" id="{CF5ADD90-1B16-4625-BEE7-B11E1A406A36}"/>
              </a:ext>
            </a:extLst>
          </p:cNvPr>
          <p:cNvSpPr txBox="1"/>
          <p:nvPr userDrawn="1"/>
        </p:nvSpPr>
        <p:spPr>
          <a:xfrm>
            <a:off x="380826" y="4055635"/>
            <a:ext cx="2730783" cy="184666"/>
          </a:xfrm>
          <a:prstGeom prst="rect">
            <a:avLst/>
          </a:prstGeom>
        </p:spPr>
        <p:txBody>
          <a:bodyPr wrap="square" lIns="0" tIns="0" rIns="0" bIns="0">
            <a:spAutoFit/>
          </a:bodyPr>
          <a:lstStyle>
            <a:defPPr>
              <a:defRPr lang="en-US"/>
            </a:defPPr>
            <a:lvl1pPr algn="ctr">
              <a:defRPr b="1">
                <a:solidFill>
                  <a:schemeClr val="bg1"/>
                </a:solidFill>
                <a:latin typeface="Nexa Bold" panose="02000000000000000000" pitchFamily="2" charset="77"/>
              </a:defRPr>
            </a:lvl1pPr>
          </a:lstStyle>
          <a:p>
            <a:pPr algn="l"/>
            <a:r>
              <a:rPr lang="it-IT" sz="1200">
                <a:latin typeface="+mj-lt"/>
                <a:cs typeface="Calibri" panose="020F0502020204030204" pitchFamily="34" charset="0"/>
              </a:rPr>
              <a:t>SPACE CONNECTED, LIMITS GONE.</a:t>
            </a:r>
          </a:p>
        </p:txBody>
      </p:sp>
      <p:pic>
        <p:nvPicPr>
          <p:cNvPr id="13" name="Immagine 16">
            <a:extLst>
              <a:ext uri="{FF2B5EF4-FFF2-40B4-BE49-F238E27FC236}">
                <a16:creationId xmlns:a16="http://schemas.microsoft.com/office/drawing/2014/main" id="{8E6A2EA2-3A25-4EBF-82A3-90A78788858B}"/>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429155" y="289941"/>
            <a:ext cx="549719" cy="549719"/>
          </a:xfrm>
          <a:prstGeom prst="rect">
            <a:avLst/>
          </a:prstGeom>
        </p:spPr>
      </p:pic>
      <p:cxnSp>
        <p:nvCxnSpPr>
          <p:cNvPr id="15" name="Connettore diritto 14">
            <a:extLst>
              <a:ext uri="{FF2B5EF4-FFF2-40B4-BE49-F238E27FC236}">
                <a16:creationId xmlns:a16="http://schemas.microsoft.com/office/drawing/2014/main" id="{91CE04EA-3E17-4E8F-A66B-E1B0E6BE2991}"/>
              </a:ext>
            </a:extLst>
          </p:cNvPr>
          <p:cNvCxnSpPr>
            <a:cxnSpLocks/>
          </p:cNvCxnSpPr>
          <p:nvPr userDrawn="1"/>
        </p:nvCxnSpPr>
        <p:spPr>
          <a:xfrm>
            <a:off x="246881" y="845625"/>
            <a:ext cx="3163371" cy="0"/>
          </a:xfrm>
          <a:prstGeom prst="line">
            <a:avLst/>
          </a:prstGeom>
          <a:ln w="50800">
            <a:solidFill>
              <a:srgbClr val="A7E163"/>
            </a:solidFill>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06682D0E-3165-47C9-9864-057C015AD5D9}"/>
              </a:ext>
            </a:extLst>
          </p:cNvPr>
          <p:cNvSpPr txBox="1">
            <a:spLocks/>
          </p:cNvSpPr>
          <p:nvPr userDrawn="1"/>
        </p:nvSpPr>
        <p:spPr bwMode="auto">
          <a:xfrm>
            <a:off x="11647841" y="6597187"/>
            <a:ext cx="296587" cy="287323"/>
          </a:xfrm>
          <a:prstGeom prst="rect">
            <a:avLst/>
          </a:prstGeom>
          <a:noFill/>
          <a:ln w="9525">
            <a:noFill/>
            <a:miter lim="800000"/>
            <a:headEnd/>
            <a:tailEnd/>
          </a:ln>
        </p:spPr>
        <p:txBody>
          <a:bodyPr wrap="square" lIns="0" tIns="0" rIns="0" bIns="0" anchor="ctr" anchorCtr="0">
            <a:spAutoFit/>
          </a:bodyPr>
          <a:lstStyle/>
          <a:p>
            <a:pPr algn="ctr">
              <a:defRPr/>
            </a:pPr>
            <a:fld id="{548B21F0-7AE4-4450-A515-CBB00966979F}" type="slidenum">
              <a:rPr lang="en-US" sz="1867" baseline="30000">
                <a:solidFill>
                  <a:srgbClr val="DAE4E9"/>
                </a:solidFill>
                <a:latin typeface="Kodchasan Light" panose="00000400000000000000" pitchFamily="2" charset="-34"/>
                <a:cs typeface="Kodchasan Light" panose="00000400000000000000" pitchFamily="2" charset="-34"/>
              </a:rPr>
              <a:pPr algn="ctr">
                <a:defRPr/>
              </a:pPr>
              <a:t>‹#›</a:t>
            </a:fld>
            <a:endParaRPr lang="en-US" sz="1867">
              <a:solidFill>
                <a:srgbClr val="DAE4E9"/>
              </a:solidFill>
              <a:latin typeface="Kodchasan Light" panose="00000400000000000000" pitchFamily="2" charset="-34"/>
              <a:cs typeface="Kodchasan Light" panose="00000400000000000000" pitchFamily="2" charset="-34"/>
            </a:endParaRPr>
          </a:p>
        </p:txBody>
      </p:sp>
      <p:sp>
        <p:nvSpPr>
          <p:cNvPr id="5" name="Segnaposto testo 2">
            <a:extLst>
              <a:ext uri="{FF2B5EF4-FFF2-40B4-BE49-F238E27FC236}">
                <a16:creationId xmlns:a16="http://schemas.microsoft.com/office/drawing/2014/main" id="{F97A4CA2-99F0-C2C1-F2BE-D1FCA99A17CA}"/>
              </a:ext>
            </a:extLst>
          </p:cNvPr>
          <p:cNvSpPr>
            <a:spLocks noGrp="1"/>
          </p:cNvSpPr>
          <p:nvPr>
            <p:ph type="body" sz="quarter" idx="11"/>
          </p:nvPr>
        </p:nvSpPr>
        <p:spPr>
          <a:xfrm>
            <a:off x="527052" y="1701803"/>
            <a:ext cx="10899344" cy="1599463"/>
          </a:xfrm>
          <a:prstGeom prst="rect">
            <a:avLst/>
          </a:prstGeom>
        </p:spPr>
        <p:txBody>
          <a:bodyPr/>
          <a:lstStyle>
            <a:lvl1pPr marL="361926" indent="-361926">
              <a:buClr>
                <a:srgbClr val="B8D744"/>
              </a:buClr>
              <a:buFont typeface="Wingdings" panose="05000000000000000000" pitchFamily="2" charset="2"/>
              <a:buChar char="q"/>
              <a:defRPr sz="1733">
                <a:solidFill>
                  <a:srgbClr val="825DC7"/>
                </a:solidFill>
                <a:latin typeface="Kodchasan Light" panose="00000400000000000000" pitchFamily="2" charset="-34"/>
                <a:cs typeface="Kodchasan Light" panose="00000400000000000000" pitchFamily="2" charset="-34"/>
              </a:defRPr>
            </a:lvl1pPr>
            <a:lvl2pPr marL="836022" indent="-361926">
              <a:buClr>
                <a:srgbClr val="B8D744"/>
              </a:buClr>
              <a:buFont typeface="Wingdings" panose="05000000000000000000" pitchFamily="2" charset="2"/>
              <a:buChar char="§"/>
              <a:defRPr sz="1600">
                <a:solidFill>
                  <a:srgbClr val="825DC7"/>
                </a:solidFill>
                <a:latin typeface="Kodchasan Light" panose="00000400000000000000" pitchFamily="2" charset="-34"/>
                <a:cs typeface="Kodchasan Light" panose="00000400000000000000" pitchFamily="2" charset="-34"/>
              </a:defRPr>
            </a:lvl2pPr>
            <a:lvl3pPr marL="1310121" indent="-351342">
              <a:buClr>
                <a:srgbClr val="B8D744"/>
              </a:buClr>
              <a:buFont typeface="Wingdings" panose="05000000000000000000" pitchFamily="2" charset="2"/>
              <a:buChar char="ü"/>
              <a:defRPr sz="1467">
                <a:solidFill>
                  <a:srgbClr val="825DC7"/>
                </a:solidFill>
                <a:latin typeface="Kodchasan Light" panose="00000400000000000000" pitchFamily="2" charset="-34"/>
                <a:cs typeface="Kodchasan Light" panose="00000400000000000000" pitchFamily="2" charset="-34"/>
              </a:defRPr>
            </a:lvl3pPr>
            <a:lvl4pPr marL="1600080" indent="-228584">
              <a:buClr>
                <a:srgbClr val="B8D744"/>
              </a:buClr>
              <a:buFont typeface="Arial" panose="020B0604020202020204" pitchFamily="34" charset="0"/>
              <a:buChar char="•"/>
              <a:defRPr sz="1467">
                <a:solidFill>
                  <a:srgbClr val="825DC7"/>
                </a:solidFill>
                <a:latin typeface="Kodchasan Light" panose="00000400000000000000" pitchFamily="2" charset="-34"/>
                <a:cs typeface="Kodchasan Light" panose="00000400000000000000" pitchFamily="2" charset="-34"/>
              </a:defRPr>
            </a:lvl4pPr>
            <a:lvl5pPr marL="2057247" indent="-228584">
              <a:buClr>
                <a:srgbClr val="B8D744"/>
              </a:buClr>
              <a:buFont typeface="Arial" panose="020B0604020202020204" pitchFamily="34" charset="0"/>
              <a:buChar char="•"/>
              <a:defRPr sz="1467">
                <a:solidFill>
                  <a:srgbClr val="825DC7"/>
                </a:solidFill>
                <a:latin typeface="Kodchasan Light" panose="00000400000000000000" pitchFamily="2" charset="-34"/>
                <a:cs typeface="Kodchasan Light" panose="00000400000000000000" pitchFamily="2" charset="-34"/>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testo 9">
            <a:extLst>
              <a:ext uri="{FF2B5EF4-FFF2-40B4-BE49-F238E27FC236}">
                <a16:creationId xmlns:a16="http://schemas.microsoft.com/office/drawing/2014/main" id="{C4F0CE18-0BE0-11D7-4E4B-F11CB7A28207}"/>
              </a:ext>
            </a:extLst>
          </p:cNvPr>
          <p:cNvSpPr>
            <a:spLocks noGrp="1"/>
          </p:cNvSpPr>
          <p:nvPr>
            <p:ph type="body" sz="quarter" idx="10" hasCustomPrompt="1"/>
          </p:nvPr>
        </p:nvSpPr>
        <p:spPr>
          <a:xfrm>
            <a:off x="360221" y="978889"/>
            <a:ext cx="11287623" cy="386299"/>
          </a:xfrm>
          <a:prstGeom prst="rect">
            <a:avLst/>
          </a:prstGeom>
        </p:spPr>
        <p:txBody>
          <a:bodyPr/>
          <a:lstStyle>
            <a:lvl1pPr marL="0" indent="0">
              <a:buNone/>
              <a:defRPr sz="1867" b="1">
                <a:solidFill>
                  <a:srgbClr val="825DC7"/>
                </a:solidFill>
                <a:latin typeface="Kodchasan" panose="00000800000000000000" pitchFamily="2" charset="-34"/>
                <a:cs typeface="Kodchasan" panose="00000800000000000000" pitchFamily="2" charset="-34"/>
              </a:defRPr>
            </a:lvl1pPr>
            <a:lvl2pPr marL="184138" marR="0" indent="230701" algn="l" defTabSz="1219110" rtl="0" eaLnBrk="1" fontAlgn="auto" latinLnBrk="0" hangingPunct="1">
              <a:lnSpc>
                <a:spcPct val="90000"/>
              </a:lnSpc>
              <a:spcBef>
                <a:spcPts val="3333"/>
              </a:spcBef>
              <a:spcAft>
                <a:spcPts val="0"/>
              </a:spcAft>
              <a:buClr>
                <a:schemeClr val="accent1"/>
              </a:buClr>
              <a:buSzPct val="110000"/>
              <a:buFont typeface="Arial"/>
              <a:buChar char="•"/>
              <a:tabLst/>
              <a:defRPr sz="2400"/>
            </a:lvl2pPr>
          </a:lstStyle>
          <a:p>
            <a:pPr lvl="0"/>
            <a:r>
              <a:rPr lang="en-US" noProof="0" err="1"/>
              <a:t>Inserire</a:t>
            </a:r>
            <a:r>
              <a:rPr lang="en-US" noProof="0"/>
              <a:t> </a:t>
            </a:r>
            <a:r>
              <a:rPr lang="en-US" noProof="0" err="1"/>
              <a:t>sottotitolo</a:t>
            </a:r>
            <a:endParaRPr lang="en-US" noProof="0"/>
          </a:p>
        </p:txBody>
      </p:sp>
      <p:sp>
        <p:nvSpPr>
          <p:cNvPr id="4" name="CasellaDiTesto 16">
            <a:extLst>
              <a:ext uri="{FF2B5EF4-FFF2-40B4-BE49-F238E27FC236}">
                <a16:creationId xmlns:a16="http://schemas.microsoft.com/office/drawing/2014/main" id="{E4EC5B29-E003-DC3B-B3F8-235BD89D68B5}"/>
              </a:ext>
            </a:extLst>
          </p:cNvPr>
          <p:cNvSpPr txBox="1"/>
          <p:nvPr userDrawn="1"/>
        </p:nvSpPr>
        <p:spPr>
          <a:xfrm>
            <a:off x="10162493" y="6614382"/>
            <a:ext cx="1132727" cy="169277"/>
          </a:xfrm>
          <a:prstGeom prst="rect">
            <a:avLst/>
          </a:prstGeom>
          <a:noFill/>
        </p:spPr>
        <p:txBody>
          <a:bodyPr wrap="square" lIns="0" tIns="0" rIns="0" bIns="0" rtlCol="0">
            <a:spAutoFit/>
          </a:bodyPr>
          <a:lstStyle/>
          <a:p>
            <a:pPr algn="ctr"/>
            <a:r>
              <a:rPr lang="it-IT" sz="1100" b="0" i="0">
                <a:solidFill>
                  <a:srgbClr val="DAE4E9"/>
                </a:solidFill>
                <a:latin typeface="Kodchasan Light" panose="00000400000000000000" pitchFamily="2" charset="-34"/>
                <a:cs typeface="Kodchasan Light" panose="00000400000000000000" pitchFamily="2" charset="-34"/>
              </a:rPr>
              <a:t>CONFIDENTIAL</a:t>
            </a:r>
          </a:p>
        </p:txBody>
      </p:sp>
      <p:pic>
        <p:nvPicPr>
          <p:cNvPr id="7" name="Picture 10">
            <a:extLst>
              <a:ext uri="{FF2B5EF4-FFF2-40B4-BE49-F238E27FC236}">
                <a16:creationId xmlns:a16="http://schemas.microsoft.com/office/drawing/2014/main" id="{D62A8060-529F-D830-48B6-6428D013E1A5}"/>
              </a:ext>
            </a:extLst>
          </p:cNvPr>
          <p:cNvPicPr>
            <a:picLocks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rot="10800000">
            <a:off x="3528724" y="6299559"/>
            <a:ext cx="4896000" cy="146716"/>
          </a:xfrm>
          <a:prstGeom prst="rect">
            <a:avLst/>
          </a:prstGeom>
          <a:noFill/>
          <a:ln w="12700">
            <a:noFill/>
            <a:miter lim="800000"/>
            <a:headEnd/>
            <a:tailEnd/>
          </a:ln>
        </p:spPr>
      </p:pic>
      <p:pic>
        <p:nvPicPr>
          <p:cNvPr id="3" name="Immagine 2">
            <a:extLst>
              <a:ext uri="{FF2B5EF4-FFF2-40B4-BE49-F238E27FC236}">
                <a16:creationId xmlns:a16="http://schemas.microsoft.com/office/drawing/2014/main" id="{A0CEF9AA-4F45-42C3-A5E3-C680C736CCC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17405" y="6606009"/>
            <a:ext cx="3192849" cy="127483"/>
          </a:xfrm>
          <a:prstGeom prst="rect">
            <a:avLst/>
          </a:prstGeom>
        </p:spPr>
      </p:pic>
    </p:spTree>
    <p:extLst>
      <p:ext uri="{BB962C8B-B14F-4D97-AF65-F5344CB8AC3E}">
        <p14:creationId xmlns:p14="http://schemas.microsoft.com/office/powerpoint/2010/main" val="3685321927"/>
      </p:ext>
    </p:extLst>
  </p:cSld>
  <p:clrMapOvr>
    <a:masterClrMapping/>
  </p:clrMapOvr>
  <p:extLst>
    <p:ext uri="{DCECCB84-F9BA-43D5-87BE-67443E8EF086}">
      <p15:sldGuideLst xmlns:p15="http://schemas.microsoft.com/office/powerpoint/2012/main">
        <p15:guide id="1" orient="horz" pos="1072">
          <p15:clr>
            <a:srgbClr val="FBAE40"/>
          </p15:clr>
        </p15:guide>
        <p15:guide id="2" pos="33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riangolo rettangolo 1">
            <a:extLst>
              <a:ext uri="{FF2B5EF4-FFF2-40B4-BE49-F238E27FC236}">
                <a16:creationId xmlns:a16="http://schemas.microsoft.com/office/drawing/2014/main" id="{B04546E8-7B33-8C1E-78D3-17FE70D999D8}"/>
              </a:ext>
            </a:extLst>
          </p:cNvPr>
          <p:cNvSpPr/>
          <p:nvPr userDrawn="1"/>
        </p:nvSpPr>
        <p:spPr>
          <a:xfrm rot="16200000">
            <a:off x="5334000" y="0"/>
            <a:ext cx="6858000" cy="6858000"/>
          </a:xfrm>
          <a:prstGeom prst="rtTriangl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Titolo 3">
            <a:extLst>
              <a:ext uri="{FF2B5EF4-FFF2-40B4-BE49-F238E27FC236}">
                <a16:creationId xmlns:a16="http://schemas.microsoft.com/office/drawing/2014/main" id="{82ABCB90-B075-5D7C-C3B7-F8CED174047B}"/>
              </a:ext>
            </a:extLst>
          </p:cNvPr>
          <p:cNvSpPr txBox="1">
            <a:spLocks/>
          </p:cNvSpPr>
          <p:nvPr userDrawn="1"/>
        </p:nvSpPr>
        <p:spPr>
          <a:xfrm>
            <a:off x="1787648" y="4515766"/>
            <a:ext cx="9144000" cy="6214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it-IT" sz="4000" b="1">
              <a:solidFill>
                <a:srgbClr val="BBC7D6"/>
              </a:solidFill>
              <a:latin typeface="Helvetica" pitchFamily="2" charset="0"/>
              <a:cs typeface="Kodchasan" pitchFamily="2" charset="-34"/>
            </a:endParaRPr>
          </a:p>
        </p:txBody>
      </p:sp>
      <p:sp>
        <p:nvSpPr>
          <p:cNvPr id="11" name="Segnaposto testo 10">
            <a:extLst>
              <a:ext uri="{FF2B5EF4-FFF2-40B4-BE49-F238E27FC236}">
                <a16:creationId xmlns:a16="http://schemas.microsoft.com/office/drawing/2014/main" id="{DDA4A91B-E470-0A6D-A457-424AFB20DB09}"/>
              </a:ext>
            </a:extLst>
          </p:cNvPr>
          <p:cNvSpPr>
            <a:spLocks noGrp="1"/>
          </p:cNvSpPr>
          <p:nvPr>
            <p:ph type="body" sz="quarter" idx="10" hasCustomPrompt="1"/>
          </p:nvPr>
        </p:nvSpPr>
        <p:spPr>
          <a:xfrm>
            <a:off x="4185920" y="5112813"/>
            <a:ext cx="7519940" cy="906022"/>
          </a:xfrm>
          <a:prstGeom prst="rect">
            <a:avLst/>
          </a:prstGeom>
        </p:spPr>
        <p:txBody>
          <a:bodyPr/>
          <a:lstStyle>
            <a:lvl1pPr marL="0" indent="0" algn="r">
              <a:buNone/>
              <a:defRPr sz="3200">
                <a:solidFill>
                  <a:schemeClr val="bg1"/>
                </a:solidFill>
              </a:defRPr>
            </a:lvl1pPr>
          </a:lstStyle>
          <a:p>
            <a:pPr lvl="0"/>
            <a:r>
              <a:rPr lang="it-IT" sz="2800" b="0" i="0" err="1">
                <a:solidFill>
                  <a:srgbClr val="BBC7D6"/>
                </a:solidFill>
                <a:latin typeface="Avenir Medium" panose="02000503020000020003" pitchFamily="2" charset="0"/>
              </a:rPr>
              <a:t>Introducing</a:t>
            </a:r>
            <a:r>
              <a:rPr lang="it-IT" sz="2800" b="0" i="0">
                <a:solidFill>
                  <a:srgbClr val="BBC7D6"/>
                </a:solidFill>
                <a:latin typeface="Avenir Medium" panose="02000503020000020003" pitchFamily="2" charset="0"/>
              </a:rPr>
              <a:t> </a:t>
            </a:r>
            <a:br>
              <a:rPr lang="it-IT" sz="2800" b="0" i="0">
                <a:solidFill>
                  <a:srgbClr val="BBC7D6"/>
                </a:solidFill>
                <a:latin typeface="Avenir Medium" panose="02000503020000020003" pitchFamily="2" charset="0"/>
              </a:rPr>
            </a:br>
            <a:r>
              <a:rPr lang="it-IT" sz="2800" b="0" i="0">
                <a:solidFill>
                  <a:srgbClr val="BBC7D6"/>
                </a:solidFill>
                <a:latin typeface="Avenir Medium" panose="02000503020000020003" pitchFamily="2" charset="0"/>
              </a:rPr>
              <a:t>About </a:t>
            </a:r>
            <a:r>
              <a:rPr lang="it-IT" sz="2800" b="0" i="0" err="1">
                <a:solidFill>
                  <a:srgbClr val="BBC7D6"/>
                </a:solidFill>
                <a:latin typeface="Avenir Medium" panose="02000503020000020003" pitchFamily="2" charset="0"/>
              </a:rPr>
              <a:t>Us</a:t>
            </a:r>
            <a:endParaRPr lang="it-IT"/>
          </a:p>
        </p:txBody>
      </p:sp>
      <p:pic>
        <p:nvPicPr>
          <p:cNvPr id="3" name="Immagine 2" descr="Immagine che contiene design&#10;&#10;Il contenuto generato dall'IA potrebbe non essere corretto.">
            <a:extLst>
              <a:ext uri="{FF2B5EF4-FFF2-40B4-BE49-F238E27FC236}">
                <a16:creationId xmlns:a16="http://schemas.microsoft.com/office/drawing/2014/main" id="{CE40C3AC-26BD-B309-2276-0646860BCC73}"/>
              </a:ext>
            </a:extLst>
          </p:cNvPr>
          <p:cNvPicPr>
            <a:picLocks noChangeAspect="1"/>
          </p:cNvPicPr>
          <p:nvPr userDrawn="1"/>
        </p:nvPicPr>
        <p:blipFill>
          <a:blip r:embed="rId3"/>
          <a:stretch>
            <a:fillRect/>
          </a:stretch>
        </p:blipFill>
        <p:spPr>
          <a:xfrm>
            <a:off x="11043349" y="3955773"/>
            <a:ext cx="728415" cy="728415"/>
          </a:xfrm>
          <a:prstGeom prst="rect">
            <a:avLst/>
          </a:prstGeom>
        </p:spPr>
      </p:pic>
    </p:spTree>
    <p:extLst>
      <p:ext uri="{BB962C8B-B14F-4D97-AF65-F5344CB8AC3E}">
        <p14:creationId xmlns:p14="http://schemas.microsoft.com/office/powerpoint/2010/main" val="224107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1_agenda">
    <p:bg>
      <p:bgRef idx="1001">
        <a:schemeClr val="bg1"/>
      </p:bgRef>
    </p:bg>
    <p:spTree>
      <p:nvGrpSpPr>
        <p:cNvPr id="1" name=""/>
        <p:cNvGrpSpPr/>
        <p:nvPr/>
      </p:nvGrpSpPr>
      <p:grpSpPr>
        <a:xfrm>
          <a:off x="0" y="0"/>
          <a:ext cx="0" cy="0"/>
          <a:chOff x="0" y="0"/>
          <a:chExt cx="0" cy="0"/>
        </a:xfrm>
      </p:grpSpPr>
      <p:pic>
        <p:nvPicPr>
          <p:cNvPr id="14" name="Immagine 13" descr="Immagine che contiene schermata, viola, violetto, Policromia&#10;&#10;Il contenuto generato dall'IA potrebbe non essere corretto.">
            <a:extLst>
              <a:ext uri="{FF2B5EF4-FFF2-40B4-BE49-F238E27FC236}">
                <a16:creationId xmlns:a16="http://schemas.microsoft.com/office/drawing/2014/main" id="{1DF170B4-6637-DF82-F453-CCE3D975AF09}"/>
              </a:ext>
            </a:extLst>
          </p:cNvPr>
          <p:cNvPicPr>
            <a:picLocks noChangeAspect="1"/>
          </p:cNvPicPr>
          <p:nvPr userDrawn="1"/>
        </p:nvPicPr>
        <p:blipFill>
          <a:blip r:embed="rId2"/>
          <a:stretch>
            <a:fillRect/>
          </a:stretch>
        </p:blipFill>
        <p:spPr>
          <a:xfrm>
            <a:off x="6321367" y="3260823"/>
            <a:ext cx="5048965" cy="780458"/>
          </a:xfrm>
          <a:prstGeom prst="rect">
            <a:avLst/>
          </a:prstGeom>
        </p:spPr>
      </p:pic>
      <p:pic>
        <p:nvPicPr>
          <p:cNvPr id="12" name="Immagine 11" descr="Immagine che contiene schermata, viola, violetto, Policromia&#10;&#10;Il contenuto generato dall'IA potrebbe non essere corretto.">
            <a:extLst>
              <a:ext uri="{FF2B5EF4-FFF2-40B4-BE49-F238E27FC236}">
                <a16:creationId xmlns:a16="http://schemas.microsoft.com/office/drawing/2014/main" id="{55F5BB5E-3FE1-1321-FC62-2FD45A286B0C}"/>
              </a:ext>
            </a:extLst>
          </p:cNvPr>
          <p:cNvPicPr>
            <a:picLocks noChangeAspect="1"/>
          </p:cNvPicPr>
          <p:nvPr userDrawn="1"/>
        </p:nvPicPr>
        <p:blipFill>
          <a:blip r:embed="rId3"/>
          <a:stretch>
            <a:fillRect/>
          </a:stretch>
        </p:blipFill>
        <p:spPr>
          <a:xfrm>
            <a:off x="6321367" y="2288153"/>
            <a:ext cx="5020261" cy="763130"/>
          </a:xfrm>
          <a:prstGeom prst="rect">
            <a:avLst/>
          </a:prstGeom>
        </p:spPr>
      </p:pic>
      <p:pic>
        <p:nvPicPr>
          <p:cNvPr id="7" name="Immagine 6" descr="Immagine che contiene schermata&#10;&#10;Il contenuto generato dall'IA potrebbe non essere corretto.">
            <a:extLst>
              <a:ext uri="{FF2B5EF4-FFF2-40B4-BE49-F238E27FC236}">
                <a16:creationId xmlns:a16="http://schemas.microsoft.com/office/drawing/2014/main" id="{4EDC5B62-88BB-A786-FA36-B00F4FB88C43}"/>
              </a:ext>
            </a:extLst>
          </p:cNvPr>
          <p:cNvPicPr>
            <a:picLocks noChangeAspect="1"/>
          </p:cNvPicPr>
          <p:nvPr userDrawn="1"/>
        </p:nvPicPr>
        <p:blipFill>
          <a:blip r:embed="rId4"/>
          <a:stretch>
            <a:fillRect/>
          </a:stretch>
        </p:blipFill>
        <p:spPr>
          <a:xfrm>
            <a:off x="926535" y="3214549"/>
            <a:ext cx="5048964" cy="780458"/>
          </a:xfrm>
          <a:prstGeom prst="rect">
            <a:avLst/>
          </a:prstGeom>
        </p:spPr>
      </p:pic>
      <p:pic>
        <p:nvPicPr>
          <p:cNvPr id="4" name="Immagine 3" descr="Immagine che contiene schermata, Policromia, Rettangolo&#10;&#10;Il contenuto generato dall'IA potrebbe non essere corretto.">
            <a:extLst>
              <a:ext uri="{FF2B5EF4-FFF2-40B4-BE49-F238E27FC236}">
                <a16:creationId xmlns:a16="http://schemas.microsoft.com/office/drawing/2014/main" id="{5A937B0A-A93D-0A67-EE84-82E744329CB0}"/>
              </a:ext>
            </a:extLst>
          </p:cNvPr>
          <p:cNvPicPr>
            <a:picLocks noChangeAspect="1"/>
          </p:cNvPicPr>
          <p:nvPr userDrawn="1"/>
        </p:nvPicPr>
        <p:blipFill>
          <a:blip r:embed="rId5"/>
          <a:stretch>
            <a:fillRect/>
          </a:stretch>
        </p:blipFill>
        <p:spPr>
          <a:xfrm>
            <a:off x="877289" y="2252001"/>
            <a:ext cx="5098209" cy="788070"/>
          </a:xfrm>
          <a:prstGeom prst="rect">
            <a:avLst/>
          </a:prstGeom>
        </p:spPr>
      </p:pic>
      <p:sp>
        <p:nvSpPr>
          <p:cNvPr id="6" name="Rettangolo 5">
            <a:extLst>
              <a:ext uri="{FF2B5EF4-FFF2-40B4-BE49-F238E27FC236}">
                <a16:creationId xmlns:a16="http://schemas.microsoft.com/office/drawing/2014/main" id="{5D3769E7-AC19-6C5E-96F0-F3F73E33F63D}"/>
              </a:ext>
            </a:extLst>
          </p:cNvPr>
          <p:cNvSpPr/>
          <p:nvPr userDrawn="1"/>
        </p:nvSpPr>
        <p:spPr>
          <a:xfrm>
            <a:off x="0" y="6346141"/>
            <a:ext cx="12192000" cy="511859"/>
          </a:xfrm>
          <a:prstGeom prst="rect">
            <a:avLst/>
          </a:prstGeom>
          <a:solidFill>
            <a:srgbClr val="825DC7"/>
          </a:solidFill>
          <a:ln>
            <a:solidFill>
              <a:srgbClr val="825D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563EC197-034E-8043-39D6-7513E23BC71D}"/>
              </a:ext>
            </a:extLst>
          </p:cNvPr>
          <p:cNvSpPr/>
          <p:nvPr userDrawn="1"/>
        </p:nvSpPr>
        <p:spPr>
          <a:xfrm rot="1800000">
            <a:off x="-422379" y="5994089"/>
            <a:ext cx="1140235" cy="1140235"/>
          </a:xfrm>
          <a:prstGeom prst="ellipse">
            <a:avLst/>
          </a:prstGeom>
          <a:solidFill>
            <a:schemeClr val="accent1">
              <a:alpha val="0"/>
            </a:schemeClr>
          </a:solidFill>
          <a:ln w="12700">
            <a:gradFill>
              <a:gsLst>
                <a:gs pos="0">
                  <a:srgbClr val="BBC7D6"/>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51B002F2-5983-F639-CAB9-69792C210DD1}"/>
              </a:ext>
            </a:extLst>
          </p:cNvPr>
          <p:cNvSpPr>
            <a:spLocks noGrp="1"/>
          </p:cNvSpPr>
          <p:nvPr>
            <p:ph type="title" hasCustomPrompt="1"/>
          </p:nvPr>
        </p:nvSpPr>
        <p:spPr>
          <a:xfrm>
            <a:off x="1212690" y="422408"/>
            <a:ext cx="10515600" cy="563610"/>
          </a:xfrm>
          <a:prstGeom prst="rect">
            <a:avLst/>
          </a:prstGeom>
        </p:spPr>
        <p:txBody>
          <a:bodyPr/>
          <a:lstStyle>
            <a:lvl1pPr>
              <a:defRPr sz="3000" b="1">
                <a:solidFill>
                  <a:srgbClr val="825DC7"/>
                </a:solidFill>
              </a:defRPr>
            </a:lvl1pPr>
          </a:lstStyle>
          <a:p>
            <a:r>
              <a:rPr lang="it-IT"/>
              <a:t>Agenda</a:t>
            </a:r>
          </a:p>
        </p:txBody>
      </p:sp>
      <p:sp>
        <p:nvSpPr>
          <p:cNvPr id="23" name="Segnaposto testo 22">
            <a:extLst>
              <a:ext uri="{FF2B5EF4-FFF2-40B4-BE49-F238E27FC236}">
                <a16:creationId xmlns:a16="http://schemas.microsoft.com/office/drawing/2014/main" id="{558926EA-997A-D8F0-5948-0E7FCB66DD94}"/>
              </a:ext>
            </a:extLst>
          </p:cNvPr>
          <p:cNvSpPr>
            <a:spLocks noGrp="1"/>
          </p:cNvSpPr>
          <p:nvPr>
            <p:ph type="body" sz="quarter" idx="13" hasCustomPrompt="1"/>
          </p:nvPr>
        </p:nvSpPr>
        <p:spPr>
          <a:xfrm>
            <a:off x="1223158" y="2465205"/>
            <a:ext cx="454840" cy="382257"/>
          </a:xfrm>
          <a:prstGeom prst="rect">
            <a:avLst/>
          </a:prstGeom>
        </p:spPr>
        <p:txBody>
          <a:bodyPr/>
          <a:lstStyle>
            <a:lvl1pPr marL="0" indent="0">
              <a:buNone/>
              <a:defRPr b="0">
                <a:solidFill>
                  <a:schemeClr val="bg1"/>
                </a:solidFill>
              </a:defRPr>
            </a:lvl1pPr>
          </a:lstStyle>
          <a:p>
            <a:pPr lvl="0"/>
            <a:r>
              <a:rPr lang="it-IT"/>
              <a:t>1</a:t>
            </a:r>
          </a:p>
        </p:txBody>
      </p:sp>
      <p:sp>
        <p:nvSpPr>
          <p:cNvPr id="26" name="Segnaposto testo 22">
            <a:extLst>
              <a:ext uri="{FF2B5EF4-FFF2-40B4-BE49-F238E27FC236}">
                <a16:creationId xmlns:a16="http://schemas.microsoft.com/office/drawing/2014/main" id="{3757025E-E392-1421-3E81-5164A5B6D58A}"/>
              </a:ext>
            </a:extLst>
          </p:cNvPr>
          <p:cNvSpPr>
            <a:spLocks noGrp="1"/>
          </p:cNvSpPr>
          <p:nvPr>
            <p:ph type="body" sz="quarter" idx="14" hasCustomPrompt="1"/>
          </p:nvPr>
        </p:nvSpPr>
        <p:spPr>
          <a:xfrm>
            <a:off x="1223158" y="3398517"/>
            <a:ext cx="454840" cy="382257"/>
          </a:xfrm>
          <a:prstGeom prst="rect">
            <a:avLst/>
          </a:prstGeom>
        </p:spPr>
        <p:txBody>
          <a:bodyPr/>
          <a:lstStyle>
            <a:lvl1pPr marL="0" indent="0">
              <a:buNone/>
              <a:defRPr b="0">
                <a:solidFill>
                  <a:schemeClr val="bg1"/>
                </a:solidFill>
              </a:defRPr>
            </a:lvl1pPr>
          </a:lstStyle>
          <a:p>
            <a:pPr lvl="0"/>
            <a:r>
              <a:rPr lang="it-IT"/>
              <a:t>2</a:t>
            </a:r>
          </a:p>
        </p:txBody>
      </p:sp>
      <p:sp>
        <p:nvSpPr>
          <p:cNvPr id="27" name="Segnaposto testo 22">
            <a:extLst>
              <a:ext uri="{FF2B5EF4-FFF2-40B4-BE49-F238E27FC236}">
                <a16:creationId xmlns:a16="http://schemas.microsoft.com/office/drawing/2014/main" id="{EE4DE282-52ED-20BD-D48A-AB011410D0A6}"/>
              </a:ext>
            </a:extLst>
          </p:cNvPr>
          <p:cNvSpPr>
            <a:spLocks noGrp="1"/>
          </p:cNvSpPr>
          <p:nvPr>
            <p:ph type="body" sz="quarter" idx="15" hasCustomPrompt="1"/>
          </p:nvPr>
        </p:nvSpPr>
        <p:spPr>
          <a:xfrm>
            <a:off x="6639368" y="2471052"/>
            <a:ext cx="454840" cy="382257"/>
          </a:xfrm>
          <a:prstGeom prst="rect">
            <a:avLst/>
          </a:prstGeom>
        </p:spPr>
        <p:txBody>
          <a:bodyPr/>
          <a:lstStyle>
            <a:lvl1pPr marL="0" indent="0">
              <a:buNone/>
              <a:defRPr b="0">
                <a:solidFill>
                  <a:schemeClr val="bg1"/>
                </a:solidFill>
              </a:defRPr>
            </a:lvl1pPr>
          </a:lstStyle>
          <a:p>
            <a:pPr lvl="0"/>
            <a:r>
              <a:rPr lang="it-IT"/>
              <a:t>3</a:t>
            </a:r>
          </a:p>
        </p:txBody>
      </p:sp>
      <p:sp>
        <p:nvSpPr>
          <p:cNvPr id="28" name="Segnaposto testo 22">
            <a:extLst>
              <a:ext uri="{FF2B5EF4-FFF2-40B4-BE49-F238E27FC236}">
                <a16:creationId xmlns:a16="http://schemas.microsoft.com/office/drawing/2014/main" id="{F3936102-5518-12AB-8764-227F484BB950}"/>
              </a:ext>
            </a:extLst>
          </p:cNvPr>
          <p:cNvSpPr>
            <a:spLocks noGrp="1"/>
          </p:cNvSpPr>
          <p:nvPr>
            <p:ph type="body" sz="quarter" idx="16" hasCustomPrompt="1"/>
          </p:nvPr>
        </p:nvSpPr>
        <p:spPr>
          <a:xfrm>
            <a:off x="6639368" y="3456734"/>
            <a:ext cx="454840" cy="382257"/>
          </a:xfrm>
          <a:prstGeom prst="rect">
            <a:avLst/>
          </a:prstGeom>
        </p:spPr>
        <p:txBody>
          <a:bodyPr/>
          <a:lstStyle>
            <a:lvl1pPr marL="0" indent="0">
              <a:buNone/>
              <a:defRPr b="0">
                <a:solidFill>
                  <a:schemeClr val="bg1"/>
                </a:solidFill>
              </a:defRPr>
            </a:lvl1pPr>
          </a:lstStyle>
          <a:p>
            <a:pPr lvl="0"/>
            <a:r>
              <a:rPr lang="it-IT"/>
              <a:t>4</a:t>
            </a:r>
          </a:p>
        </p:txBody>
      </p:sp>
      <p:sp>
        <p:nvSpPr>
          <p:cNvPr id="32" name="Segnaposto testo 31">
            <a:extLst>
              <a:ext uri="{FF2B5EF4-FFF2-40B4-BE49-F238E27FC236}">
                <a16:creationId xmlns:a16="http://schemas.microsoft.com/office/drawing/2014/main" id="{59D116A4-72AF-F5EF-6926-5B8582CD6112}"/>
              </a:ext>
            </a:extLst>
          </p:cNvPr>
          <p:cNvSpPr>
            <a:spLocks noGrp="1"/>
          </p:cNvSpPr>
          <p:nvPr>
            <p:ph type="body" sz="quarter" idx="17" hasCustomPrompt="1"/>
          </p:nvPr>
        </p:nvSpPr>
        <p:spPr>
          <a:xfrm>
            <a:off x="1985156" y="2501784"/>
            <a:ext cx="3670210" cy="326157"/>
          </a:xfrm>
          <a:prstGeom prst="rect">
            <a:avLst/>
          </a:prstGeom>
        </p:spPr>
        <p:txBody>
          <a:bodyPr/>
          <a:lstStyle>
            <a:lvl1pPr marL="0" indent="0">
              <a:buNone/>
              <a:defRPr sz="2400">
                <a:solidFill>
                  <a:schemeClr val="bg1"/>
                </a:solidFill>
              </a:defRPr>
            </a:lvl1pPr>
            <a:lvl2pPr marL="457200" indent="0">
              <a:buNone/>
              <a:defRPr/>
            </a:lvl2pPr>
          </a:lstStyle>
          <a:p>
            <a:pPr lvl="0"/>
            <a:r>
              <a:rPr lang="it-IT"/>
              <a:t>Title</a:t>
            </a:r>
          </a:p>
        </p:txBody>
      </p:sp>
      <p:sp>
        <p:nvSpPr>
          <p:cNvPr id="33" name="Segnaposto testo 31">
            <a:extLst>
              <a:ext uri="{FF2B5EF4-FFF2-40B4-BE49-F238E27FC236}">
                <a16:creationId xmlns:a16="http://schemas.microsoft.com/office/drawing/2014/main" id="{79A92DF8-9D2A-99D4-A57E-913AFA7E7533}"/>
              </a:ext>
            </a:extLst>
          </p:cNvPr>
          <p:cNvSpPr>
            <a:spLocks noGrp="1"/>
          </p:cNvSpPr>
          <p:nvPr>
            <p:ph type="body" sz="quarter" idx="18" hasCustomPrompt="1"/>
          </p:nvPr>
        </p:nvSpPr>
        <p:spPr>
          <a:xfrm>
            <a:off x="1985155" y="3435097"/>
            <a:ext cx="3670212" cy="355616"/>
          </a:xfrm>
          <a:prstGeom prst="rect">
            <a:avLst/>
          </a:prstGeom>
        </p:spPr>
        <p:txBody>
          <a:bodyPr/>
          <a:lstStyle>
            <a:lvl1pPr marL="0" indent="0">
              <a:buNone/>
              <a:defRPr sz="2400">
                <a:solidFill>
                  <a:schemeClr val="bg1"/>
                </a:solidFill>
              </a:defRPr>
            </a:lvl1pPr>
            <a:lvl2pPr marL="457200" indent="0">
              <a:buNone/>
              <a:defRPr/>
            </a:lvl2pPr>
          </a:lstStyle>
          <a:p>
            <a:pPr lvl="0"/>
            <a:r>
              <a:rPr lang="it-IT"/>
              <a:t>Title</a:t>
            </a:r>
          </a:p>
        </p:txBody>
      </p:sp>
      <p:sp>
        <p:nvSpPr>
          <p:cNvPr id="34" name="Segnaposto testo 31">
            <a:extLst>
              <a:ext uri="{FF2B5EF4-FFF2-40B4-BE49-F238E27FC236}">
                <a16:creationId xmlns:a16="http://schemas.microsoft.com/office/drawing/2014/main" id="{B06416D2-AFCF-DCA3-30E7-50E6FC4F64AA}"/>
              </a:ext>
            </a:extLst>
          </p:cNvPr>
          <p:cNvSpPr>
            <a:spLocks noGrp="1"/>
          </p:cNvSpPr>
          <p:nvPr>
            <p:ph type="body" sz="quarter" idx="19" hasCustomPrompt="1"/>
          </p:nvPr>
        </p:nvSpPr>
        <p:spPr>
          <a:xfrm>
            <a:off x="7401365" y="2507632"/>
            <a:ext cx="3639386" cy="330248"/>
          </a:xfrm>
          <a:prstGeom prst="rect">
            <a:avLst/>
          </a:prstGeom>
        </p:spPr>
        <p:txBody>
          <a:bodyPr/>
          <a:lstStyle>
            <a:lvl1pPr marL="0" indent="0">
              <a:buNone/>
              <a:defRPr sz="2400">
                <a:solidFill>
                  <a:schemeClr val="bg1"/>
                </a:solidFill>
              </a:defRPr>
            </a:lvl1pPr>
            <a:lvl2pPr marL="457200" indent="0">
              <a:buNone/>
              <a:defRPr/>
            </a:lvl2pPr>
          </a:lstStyle>
          <a:p>
            <a:pPr lvl="0"/>
            <a:r>
              <a:rPr lang="it-IT"/>
              <a:t>Title</a:t>
            </a:r>
          </a:p>
        </p:txBody>
      </p:sp>
      <p:sp>
        <p:nvSpPr>
          <p:cNvPr id="35" name="Segnaposto testo 31">
            <a:extLst>
              <a:ext uri="{FF2B5EF4-FFF2-40B4-BE49-F238E27FC236}">
                <a16:creationId xmlns:a16="http://schemas.microsoft.com/office/drawing/2014/main" id="{125FFFC2-5EF5-B2DF-2C7D-4BDCDFB13CF4}"/>
              </a:ext>
            </a:extLst>
          </p:cNvPr>
          <p:cNvSpPr>
            <a:spLocks noGrp="1"/>
          </p:cNvSpPr>
          <p:nvPr>
            <p:ph type="body" sz="quarter" idx="20" hasCustomPrompt="1"/>
          </p:nvPr>
        </p:nvSpPr>
        <p:spPr>
          <a:xfrm>
            <a:off x="7401365" y="3513192"/>
            <a:ext cx="3639386" cy="297399"/>
          </a:xfrm>
          <a:prstGeom prst="rect">
            <a:avLst/>
          </a:prstGeom>
        </p:spPr>
        <p:txBody>
          <a:bodyPr/>
          <a:lstStyle>
            <a:lvl1pPr marL="0" indent="0">
              <a:buNone/>
              <a:defRPr sz="2400">
                <a:solidFill>
                  <a:schemeClr val="bg1"/>
                </a:solidFill>
              </a:defRPr>
            </a:lvl1pPr>
            <a:lvl2pPr marL="457200" indent="0">
              <a:buNone/>
              <a:defRPr/>
            </a:lvl2pPr>
          </a:lstStyle>
          <a:p>
            <a:pPr lvl="0"/>
            <a:r>
              <a:rPr lang="it-IT"/>
              <a:t>Title</a:t>
            </a:r>
          </a:p>
        </p:txBody>
      </p:sp>
      <p:pic>
        <p:nvPicPr>
          <p:cNvPr id="36" name="Immagine 35">
            <a:extLst>
              <a:ext uri="{FF2B5EF4-FFF2-40B4-BE49-F238E27FC236}">
                <a16:creationId xmlns:a16="http://schemas.microsoft.com/office/drawing/2014/main" id="{96C96C1B-5594-4480-D2C3-11976A706915}"/>
              </a:ext>
            </a:extLst>
          </p:cNvPr>
          <p:cNvPicPr>
            <a:picLocks noChangeAspect="1"/>
          </p:cNvPicPr>
          <p:nvPr userDrawn="1"/>
        </p:nvPicPr>
        <p:blipFill>
          <a:blip r:embed="rId6"/>
          <a:stretch>
            <a:fillRect/>
          </a:stretch>
        </p:blipFill>
        <p:spPr>
          <a:xfrm>
            <a:off x="10990264" y="465915"/>
            <a:ext cx="533400" cy="647700"/>
          </a:xfrm>
          <a:prstGeom prst="rect">
            <a:avLst/>
          </a:prstGeom>
        </p:spPr>
      </p:pic>
      <p:sp>
        <p:nvSpPr>
          <p:cNvPr id="42" name="CasellaDiTesto 41">
            <a:extLst>
              <a:ext uri="{FF2B5EF4-FFF2-40B4-BE49-F238E27FC236}">
                <a16:creationId xmlns:a16="http://schemas.microsoft.com/office/drawing/2014/main" id="{5381E3AF-4EB9-0510-F111-FEAF2F74CB67}"/>
              </a:ext>
            </a:extLst>
          </p:cNvPr>
          <p:cNvSpPr txBox="1"/>
          <p:nvPr userDrawn="1"/>
        </p:nvSpPr>
        <p:spPr>
          <a:xfrm>
            <a:off x="838201" y="6448181"/>
            <a:ext cx="1847127" cy="307777"/>
          </a:xfrm>
          <a:prstGeom prst="rect">
            <a:avLst/>
          </a:prstGeom>
          <a:noFill/>
        </p:spPr>
        <p:txBody>
          <a:bodyPr wrap="square" rtlCol="0">
            <a:spAutoFit/>
          </a:bodyPr>
          <a:lstStyle/>
          <a:p>
            <a:r>
              <a:rPr lang="it-IT" sz="1400" err="1">
                <a:solidFill>
                  <a:srgbClr val="BBC7D6"/>
                </a:solidFill>
              </a:rPr>
              <a:t>leaf.space</a:t>
            </a:r>
            <a:endParaRPr lang="it-IT" sz="1400">
              <a:solidFill>
                <a:srgbClr val="BBC7D6"/>
              </a:solidFill>
            </a:endParaRPr>
          </a:p>
        </p:txBody>
      </p:sp>
      <p:sp>
        <p:nvSpPr>
          <p:cNvPr id="43" name="CasellaDiTesto 42">
            <a:extLst>
              <a:ext uri="{FF2B5EF4-FFF2-40B4-BE49-F238E27FC236}">
                <a16:creationId xmlns:a16="http://schemas.microsoft.com/office/drawing/2014/main" id="{EDA93692-F326-57D4-F648-1025DC5EA339}"/>
              </a:ext>
            </a:extLst>
          </p:cNvPr>
          <p:cNvSpPr txBox="1"/>
          <p:nvPr userDrawn="1"/>
        </p:nvSpPr>
        <p:spPr>
          <a:xfrm>
            <a:off x="5126279" y="6461807"/>
            <a:ext cx="1847127" cy="307777"/>
          </a:xfrm>
          <a:prstGeom prst="rect">
            <a:avLst/>
          </a:prstGeom>
          <a:noFill/>
        </p:spPr>
        <p:txBody>
          <a:bodyPr wrap="square" rtlCol="0">
            <a:spAutoFit/>
          </a:bodyPr>
          <a:lstStyle/>
          <a:p>
            <a:pPr algn="ctr"/>
            <a:r>
              <a:rPr lang="it-IT" sz="1400" err="1">
                <a:solidFill>
                  <a:srgbClr val="BBC7D6"/>
                </a:solidFill>
              </a:rPr>
              <a:t>confidential</a:t>
            </a:r>
            <a:endParaRPr lang="it-IT" sz="1400">
              <a:solidFill>
                <a:srgbClr val="BBC7D6"/>
              </a:solidFill>
            </a:endParaRPr>
          </a:p>
        </p:txBody>
      </p:sp>
      <p:sp>
        <p:nvSpPr>
          <p:cNvPr id="44" name="Segnaposto testo 22">
            <a:extLst>
              <a:ext uri="{FF2B5EF4-FFF2-40B4-BE49-F238E27FC236}">
                <a16:creationId xmlns:a16="http://schemas.microsoft.com/office/drawing/2014/main" id="{D5D9431B-3BBD-5D4B-4EB6-195421668E83}"/>
              </a:ext>
            </a:extLst>
          </p:cNvPr>
          <p:cNvSpPr>
            <a:spLocks noGrp="1"/>
          </p:cNvSpPr>
          <p:nvPr>
            <p:ph type="body" sz="quarter" idx="27"/>
          </p:nvPr>
        </p:nvSpPr>
        <p:spPr>
          <a:xfrm>
            <a:off x="11040750" y="6494933"/>
            <a:ext cx="264801" cy="261025"/>
          </a:xfrm>
          <a:prstGeom prst="rect">
            <a:avLst/>
          </a:prstGeom>
        </p:spPr>
        <p:txBody>
          <a:bodyPr/>
          <a:lstStyle>
            <a:lvl1pPr marL="0" indent="0" algn="r">
              <a:buNone/>
              <a:defRPr sz="1400" b="1">
                <a:solidFill>
                  <a:srgbClr val="BBC7D6"/>
                </a:solidFill>
              </a:defRPr>
            </a:lvl1pPr>
          </a:lstStyle>
          <a:p>
            <a:pPr lvl="0"/>
            <a:endParaRPr lang="it-IT"/>
          </a:p>
        </p:txBody>
      </p:sp>
      <p:sp>
        <p:nvSpPr>
          <p:cNvPr id="58" name="Ovale 57">
            <a:extLst>
              <a:ext uri="{FF2B5EF4-FFF2-40B4-BE49-F238E27FC236}">
                <a16:creationId xmlns:a16="http://schemas.microsoft.com/office/drawing/2014/main" id="{79B8BD78-48A0-538C-BA2C-5C87EC20E1FC}"/>
              </a:ext>
            </a:extLst>
          </p:cNvPr>
          <p:cNvSpPr/>
          <p:nvPr userDrawn="1"/>
        </p:nvSpPr>
        <p:spPr>
          <a:xfrm rot="9000000">
            <a:off x="-757224" y="124757"/>
            <a:ext cx="1592868" cy="1592868"/>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9" name="Ovale 58">
            <a:extLst>
              <a:ext uri="{FF2B5EF4-FFF2-40B4-BE49-F238E27FC236}">
                <a16:creationId xmlns:a16="http://schemas.microsoft.com/office/drawing/2014/main" id="{92D84BB7-6D19-C539-6FF3-3D643A958C19}"/>
              </a:ext>
            </a:extLst>
          </p:cNvPr>
          <p:cNvSpPr/>
          <p:nvPr userDrawn="1"/>
        </p:nvSpPr>
        <p:spPr>
          <a:xfrm>
            <a:off x="668336" y="620236"/>
            <a:ext cx="346857" cy="346857"/>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Ovale 59">
            <a:extLst>
              <a:ext uri="{FF2B5EF4-FFF2-40B4-BE49-F238E27FC236}">
                <a16:creationId xmlns:a16="http://schemas.microsoft.com/office/drawing/2014/main" id="{761C5799-50DA-A41C-7437-6448356E1E7C}"/>
              </a:ext>
            </a:extLst>
          </p:cNvPr>
          <p:cNvSpPr/>
          <p:nvPr userDrawn="1"/>
        </p:nvSpPr>
        <p:spPr>
          <a:xfrm>
            <a:off x="530639" y="281622"/>
            <a:ext cx="137697" cy="137697"/>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1" name="Ovale 60">
            <a:extLst>
              <a:ext uri="{FF2B5EF4-FFF2-40B4-BE49-F238E27FC236}">
                <a16:creationId xmlns:a16="http://schemas.microsoft.com/office/drawing/2014/main" id="{ED8E2B76-2AEF-2E89-2326-D8C672CA6ECF}"/>
              </a:ext>
            </a:extLst>
          </p:cNvPr>
          <p:cNvSpPr/>
          <p:nvPr userDrawn="1"/>
        </p:nvSpPr>
        <p:spPr>
          <a:xfrm rot="3600000">
            <a:off x="-566553" y="351073"/>
            <a:ext cx="1140235" cy="1140235"/>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2" name="Ovale 61">
            <a:extLst>
              <a:ext uri="{FF2B5EF4-FFF2-40B4-BE49-F238E27FC236}">
                <a16:creationId xmlns:a16="http://schemas.microsoft.com/office/drawing/2014/main" id="{B30F5B12-AB1E-A603-D1CF-2CA41D6ED688}"/>
              </a:ext>
            </a:extLst>
          </p:cNvPr>
          <p:cNvSpPr/>
          <p:nvPr userDrawn="1"/>
        </p:nvSpPr>
        <p:spPr>
          <a:xfrm>
            <a:off x="136178" y="350470"/>
            <a:ext cx="99321" cy="99321"/>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3" name="Ovale 62">
            <a:extLst>
              <a:ext uri="{FF2B5EF4-FFF2-40B4-BE49-F238E27FC236}">
                <a16:creationId xmlns:a16="http://schemas.microsoft.com/office/drawing/2014/main" id="{52199A0B-7915-BBFB-D4F3-8F7887A06B16}"/>
              </a:ext>
            </a:extLst>
          </p:cNvPr>
          <p:cNvSpPr/>
          <p:nvPr userDrawn="1"/>
        </p:nvSpPr>
        <p:spPr>
          <a:xfrm rot="14412859">
            <a:off x="11139821" y="-20513"/>
            <a:ext cx="1592868" cy="1592868"/>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4" name="Ovale 63">
            <a:extLst>
              <a:ext uri="{FF2B5EF4-FFF2-40B4-BE49-F238E27FC236}">
                <a16:creationId xmlns:a16="http://schemas.microsoft.com/office/drawing/2014/main" id="{0CD54A5C-2B15-3602-C433-AACACBA00DFC}"/>
              </a:ext>
            </a:extLst>
          </p:cNvPr>
          <p:cNvSpPr/>
          <p:nvPr userDrawn="1"/>
        </p:nvSpPr>
        <p:spPr>
          <a:xfrm rot="9012859">
            <a:off x="11366138" y="194336"/>
            <a:ext cx="1140235" cy="1140235"/>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03F1ED6A-5BA6-33AA-93A9-CB4282370CB5}"/>
              </a:ext>
            </a:extLst>
          </p:cNvPr>
          <p:cNvSpPr/>
          <p:nvPr userDrawn="1"/>
        </p:nvSpPr>
        <p:spPr>
          <a:xfrm>
            <a:off x="644664" y="6533222"/>
            <a:ext cx="137696" cy="137696"/>
          </a:xfrm>
          <a:prstGeom prst="ellipse">
            <a:avLst/>
          </a:prstGeom>
          <a:solidFill>
            <a:srgbClr val="BBC7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80AD875A-E731-AA3A-0A4C-521C183F5938}"/>
              </a:ext>
            </a:extLst>
          </p:cNvPr>
          <p:cNvSpPr/>
          <p:nvPr userDrawn="1"/>
        </p:nvSpPr>
        <p:spPr>
          <a:xfrm rot="5190611">
            <a:off x="-241836" y="6186804"/>
            <a:ext cx="779148" cy="779148"/>
          </a:xfrm>
          <a:prstGeom prst="ellipse">
            <a:avLst/>
          </a:prstGeom>
          <a:solidFill>
            <a:schemeClr val="accent1">
              <a:alpha val="0"/>
            </a:schemeClr>
          </a:solidFill>
          <a:ln w="12700">
            <a:gradFill>
              <a:gsLst>
                <a:gs pos="0">
                  <a:srgbClr val="BBC7D6"/>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755092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2_agenda">
    <p:bg>
      <p:bgRef idx="1001">
        <a:schemeClr val="bg1"/>
      </p:bgRef>
    </p:bg>
    <p:spTree>
      <p:nvGrpSpPr>
        <p:cNvPr id="1" name=""/>
        <p:cNvGrpSpPr/>
        <p:nvPr/>
      </p:nvGrpSpPr>
      <p:grpSpPr>
        <a:xfrm>
          <a:off x="0" y="0"/>
          <a:ext cx="0" cy="0"/>
          <a:chOff x="0" y="0"/>
          <a:chExt cx="0" cy="0"/>
        </a:xfrm>
      </p:grpSpPr>
      <p:pic>
        <p:nvPicPr>
          <p:cNvPr id="14" name="Immagine 13" descr="Immagine che contiene schermata, Policromia, Rettangolo&#10;&#10;Il contenuto generato dall'IA potrebbe non essere corretto.">
            <a:extLst>
              <a:ext uri="{FF2B5EF4-FFF2-40B4-BE49-F238E27FC236}">
                <a16:creationId xmlns:a16="http://schemas.microsoft.com/office/drawing/2014/main" id="{92031AF4-104C-A04F-BA80-3101032F7D69}"/>
              </a:ext>
            </a:extLst>
          </p:cNvPr>
          <p:cNvPicPr>
            <a:picLocks noChangeAspect="1"/>
          </p:cNvPicPr>
          <p:nvPr userDrawn="1"/>
        </p:nvPicPr>
        <p:blipFill>
          <a:blip r:embed="rId2"/>
          <a:stretch>
            <a:fillRect/>
          </a:stretch>
        </p:blipFill>
        <p:spPr>
          <a:xfrm>
            <a:off x="6325967" y="1605723"/>
            <a:ext cx="5093525" cy="787346"/>
          </a:xfrm>
          <a:prstGeom prst="rect">
            <a:avLst/>
          </a:prstGeom>
        </p:spPr>
      </p:pic>
      <p:pic>
        <p:nvPicPr>
          <p:cNvPr id="13" name="Immagine 12" descr="Immagine che contiene schermata, Policromia, Rettangolo&#10;&#10;Il contenuto generato dall'IA potrebbe non essere corretto.">
            <a:extLst>
              <a:ext uri="{FF2B5EF4-FFF2-40B4-BE49-F238E27FC236}">
                <a16:creationId xmlns:a16="http://schemas.microsoft.com/office/drawing/2014/main" id="{9C14C1E5-7C75-D906-95F8-E8BFC644F3B3}"/>
              </a:ext>
            </a:extLst>
          </p:cNvPr>
          <p:cNvPicPr>
            <a:picLocks noChangeAspect="1"/>
          </p:cNvPicPr>
          <p:nvPr userDrawn="1"/>
        </p:nvPicPr>
        <p:blipFill>
          <a:blip r:embed="rId2"/>
          <a:stretch>
            <a:fillRect/>
          </a:stretch>
        </p:blipFill>
        <p:spPr>
          <a:xfrm>
            <a:off x="725120" y="1644998"/>
            <a:ext cx="5093525" cy="787346"/>
          </a:xfrm>
          <a:prstGeom prst="rect">
            <a:avLst/>
          </a:prstGeom>
        </p:spPr>
      </p:pic>
      <p:pic>
        <p:nvPicPr>
          <p:cNvPr id="11" name="Immagine 10" descr="Immagine che contiene schermata&#10;&#10;Il contenuto generato dall'IA potrebbe non essere corretto.">
            <a:extLst>
              <a:ext uri="{FF2B5EF4-FFF2-40B4-BE49-F238E27FC236}">
                <a16:creationId xmlns:a16="http://schemas.microsoft.com/office/drawing/2014/main" id="{171C6AD4-F15F-4ACF-B791-5F9A31AB0AF3}"/>
              </a:ext>
            </a:extLst>
          </p:cNvPr>
          <p:cNvPicPr>
            <a:picLocks noChangeAspect="1"/>
          </p:cNvPicPr>
          <p:nvPr userDrawn="1"/>
        </p:nvPicPr>
        <p:blipFill>
          <a:blip r:embed="rId3"/>
          <a:stretch>
            <a:fillRect/>
          </a:stretch>
        </p:blipFill>
        <p:spPr>
          <a:xfrm>
            <a:off x="6325967" y="2562969"/>
            <a:ext cx="5118774" cy="791249"/>
          </a:xfrm>
          <a:prstGeom prst="rect">
            <a:avLst/>
          </a:prstGeom>
        </p:spPr>
      </p:pic>
      <p:pic>
        <p:nvPicPr>
          <p:cNvPr id="10" name="Immagine 9" descr="Immagine che contiene schermata&#10;&#10;Il contenuto generato dall'IA potrebbe non essere corretto.">
            <a:extLst>
              <a:ext uri="{FF2B5EF4-FFF2-40B4-BE49-F238E27FC236}">
                <a16:creationId xmlns:a16="http://schemas.microsoft.com/office/drawing/2014/main" id="{23E75267-8661-8BCA-86E0-C78F6A00323E}"/>
              </a:ext>
            </a:extLst>
          </p:cNvPr>
          <p:cNvPicPr>
            <a:picLocks noChangeAspect="1"/>
          </p:cNvPicPr>
          <p:nvPr userDrawn="1"/>
        </p:nvPicPr>
        <p:blipFill>
          <a:blip r:embed="rId3"/>
          <a:stretch>
            <a:fillRect/>
          </a:stretch>
        </p:blipFill>
        <p:spPr>
          <a:xfrm>
            <a:off x="747257" y="2578670"/>
            <a:ext cx="5118774" cy="791249"/>
          </a:xfrm>
          <a:prstGeom prst="rect">
            <a:avLst/>
          </a:prstGeom>
        </p:spPr>
      </p:pic>
      <p:pic>
        <p:nvPicPr>
          <p:cNvPr id="8" name="Immagine 7" descr="Immagine che contiene schermata, viola, violetto, Policromia&#10;&#10;Il contenuto generato dall'IA potrebbe non essere corretto.">
            <a:extLst>
              <a:ext uri="{FF2B5EF4-FFF2-40B4-BE49-F238E27FC236}">
                <a16:creationId xmlns:a16="http://schemas.microsoft.com/office/drawing/2014/main" id="{BF935A1E-4115-BFA1-4564-1B808DED3BCA}"/>
              </a:ext>
            </a:extLst>
          </p:cNvPr>
          <p:cNvPicPr>
            <a:picLocks noChangeAspect="1"/>
          </p:cNvPicPr>
          <p:nvPr userDrawn="1"/>
        </p:nvPicPr>
        <p:blipFill>
          <a:blip r:embed="rId4"/>
          <a:stretch>
            <a:fillRect/>
          </a:stretch>
        </p:blipFill>
        <p:spPr>
          <a:xfrm>
            <a:off x="6325967" y="3536683"/>
            <a:ext cx="5118774" cy="791249"/>
          </a:xfrm>
          <a:prstGeom prst="rect">
            <a:avLst/>
          </a:prstGeom>
        </p:spPr>
      </p:pic>
      <p:pic>
        <p:nvPicPr>
          <p:cNvPr id="7" name="Immagine 6" descr="Immagine che contiene schermata, viola, violetto, Policromia&#10;&#10;Il contenuto generato dall'IA potrebbe non essere corretto.">
            <a:extLst>
              <a:ext uri="{FF2B5EF4-FFF2-40B4-BE49-F238E27FC236}">
                <a16:creationId xmlns:a16="http://schemas.microsoft.com/office/drawing/2014/main" id="{E2114D02-1987-C27C-BCCF-67564B7B1D42}"/>
              </a:ext>
            </a:extLst>
          </p:cNvPr>
          <p:cNvPicPr>
            <a:picLocks noChangeAspect="1"/>
          </p:cNvPicPr>
          <p:nvPr userDrawn="1"/>
        </p:nvPicPr>
        <p:blipFill>
          <a:blip r:embed="rId4"/>
          <a:stretch>
            <a:fillRect/>
          </a:stretch>
        </p:blipFill>
        <p:spPr>
          <a:xfrm>
            <a:off x="747257" y="3561832"/>
            <a:ext cx="5118774" cy="791249"/>
          </a:xfrm>
          <a:prstGeom prst="rect">
            <a:avLst/>
          </a:prstGeom>
        </p:spPr>
      </p:pic>
      <p:pic>
        <p:nvPicPr>
          <p:cNvPr id="5" name="Immagine 4" descr="Immagine che contiene schermata, viola, violetto, Policromia&#10;&#10;Il contenuto generato dall'IA potrebbe non essere corretto.">
            <a:extLst>
              <a:ext uri="{FF2B5EF4-FFF2-40B4-BE49-F238E27FC236}">
                <a16:creationId xmlns:a16="http://schemas.microsoft.com/office/drawing/2014/main" id="{79A9D902-7937-2077-54E9-F41E68C273C5}"/>
              </a:ext>
            </a:extLst>
          </p:cNvPr>
          <p:cNvPicPr>
            <a:picLocks noChangeAspect="1"/>
          </p:cNvPicPr>
          <p:nvPr userDrawn="1"/>
        </p:nvPicPr>
        <p:blipFill>
          <a:blip r:embed="rId5"/>
          <a:stretch>
            <a:fillRect/>
          </a:stretch>
        </p:blipFill>
        <p:spPr>
          <a:xfrm>
            <a:off x="752802" y="4547518"/>
            <a:ext cx="5118768" cy="791249"/>
          </a:xfrm>
          <a:prstGeom prst="rect">
            <a:avLst/>
          </a:prstGeom>
        </p:spPr>
      </p:pic>
      <p:pic>
        <p:nvPicPr>
          <p:cNvPr id="4" name="Immagine 3" descr="Immagine che contiene schermata, viola, violetto, Policromia&#10;&#10;Il contenuto generato dall'IA potrebbe non essere corretto.">
            <a:extLst>
              <a:ext uri="{FF2B5EF4-FFF2-40B4-BE49-F238E27FC236}">
                <a16:creationId xmlns:a16="http://schemas.microsoft.com/office/drawing/2014/main" id="{443524F2-715B-08DA-2AF4-36DE48A1AF35}"/>
              </a:ext>
            </a:extLst>
          </p:cNvPr>
          <p:cNvPicPr>
            <a:picLocks noChangeAspect="1"/>
          </p:cNvPicPr>
          <p:nvPr userDrawn="1"/>
        </p:nvPicPr>
        <p:blipFill>
          <a:blip r:embed="rId5"/>
          <a:stretch>
            <a:fillRect/>
          </a:stretch>
        </p:blipFill>
        <p:spPr>
          <a:xfrm>
            <a:off x="6325973" y="4528716"/>
            <a:ext cx="5118768" cy="791249"/>
          </a:xfrm>
          <a:prstGeom prst="rect">
            <a:avLst/>
          </a:prstGeom>
        </p:spPr>
      </p:pic>
      <p:sp>
        <p:nvSpPr>
          <p:cNvPr id="2" name="Titolo 1">
            <a:extLst>
              <a:ext uri="{FF2B5EF4-FFF2-40B4-BE49-F238E27FC236}">
                <a16:creationId xmlns:a16="http://schemas.microsoft.com/office/drawing/2014/main" id="{51B002F2-5983-F639-CAB9-69792C210DD1}"/>
              </a:ext>
            </a:extLst>
          </p:cNvPr>
          <p:cNvSpPr>
            <a:spLocks noGrp="1"/>
          </p:cNvSpPr>
          <p:nvPr>
            <p:ph type="title" hasCustomPrompt="1"/>
          </p:nvPr>
        </p:nvSpPr>
        <p:spPr>
          <a:xfrm>
            <a:off x="1212690" y="511859"/>
            <a:ext cx="10515600" cy="563610"/>
          </a:xfrm>
          <a:prstGeom prst="rect">
            <a:avLst/>
          </a:prstGeom>
        </p:spPr>
        <p:txBody>
          <a:bodyPr/>
          <a:lstStyle>
            <a:lvl1pPr>
              <a:defRPr sz="3000" b="1">
                <a:solidFill>
                  <a:srgbClr val="825DC7"/>
                </a:solidFill>
              </a:defRPr>
            </a:lvl1pPr>
          </a:lstStyle>
          <a:p>
            <a:r>
              <a:rPr lang="it-IT"/>
              <a:t>Agenda</a:t>
            </a:r>
          </a:p>
        </p:txBody>
      </p:sp>
      <p:sp>
        <p:nvSpPr>
          <p:cNvPr id="23" name="Segnaposto testo 22">
            <a:extLst>
              <a:ext uri="{FF2B5EF4-FFF2-40B4-BE49-F238E27FC236}">
                <a16:creationId xmlns:a16="http://schemas.microsoft.com/office/drawing/2014/main" id="{558926EA-997A-D8F0-5948-0E7FCB66DD94}"/>
              </a:ext>
            </a:extLst>
          </p:cNvPr>
          <p:cNvSpPr>
            <a:spLocks noGrp="1"/>
          </p:cNvSpPr>
          <p:nvPr>
            <p:ph type="body" sz="quarter" idx="13" hasCustomPrompt="1"/>
          </p:nvPr>
        </p:nvSpPr>
        <p:spPr>
          <a:xfrm>
            <a:off x="1046165" y="1836132"/>
            <a:ext cx="454840" cy="382257"/>
          </a:xfrm>
          <a:prstGeom prst="rect">
            <a:avLst/>
          </a:prstGeom>
        </p:spPr>
        <p:txBody>
          <a:bodyPr/>
          <a:lstStyle>
            <a:lvl1pPr marL="0" indent="0">
              <a:buNone/>
              <a:defRPr b="0">
                <a:solidFill>
                  <a:schemeClr val="bg1"/>
                </a:solidFill>
              </a:defRPr>
            </a:lvl1pPr>
          </a:lstStyle>
          <a:p>
            <a:pPr lvl="0"/>
            <a:r>
              <a:rPr lang="it-IT"/>
              <a:t>1</a:t>
            </a:r>
          </a:p>
        </p:txBody>
      </p:sp>
      <p:sp>
        <p:nvSpPr>
          <p:cNvPr id="26" name="Segnaposto testo 22">
            <a:extLst>
              <a:ext uri="{FF2B5EF4-FFF2-40B4-BE49-F238E27FC236}">
                <a16:creationId xmlns:a16="http://schemas.microsoft.com/office/drawing/2014/main" id="{3757025E-E392-1421-3E81-5164A5B6D58A}"/>
              </a:ext>
            </a:extLst>
          </p:cNvPr>
          <p:cNvSpPr>
            <a:spLocks noGrp="1"/>
          </p:cNvSpPr>
          <p:nvPr>
            <p:ph type="body" sz="quarter" idx="14" hasCustomPrompt="1"/>
          </p:nvPr>
        </p:nvSpPr>
        <p:spPr>
          <a:xfrm>
            <a:off x="1046165" y="2769444"/>
            <a:ext cx="454840" cy="382257"/>
          </a:xfrm>
          <a:prstGeom prst="rect">
            <a:avLst/>
          </a:prstGeom>
        </p:spPr>
        <p:txBody>
          <a:bodyPr/>
          <a:lstStyle>
            <a:lvl1pPr marL="0" indent="0">
              <a:buNone/>
              <a:defRPr b="0">
                <a:solidFill>
                  <a:schemeClr val="bg1"/>
                </a:solidFill>
              </a:defRPr>
            </a:lvl1pPr>
          </a:lstStyle>
          <a:p>
            <a:pPr lvl="0"/>
            <a:r>
              <a:rPr lang="it-IT"/>
              <a:t>2</a:t>
            </a:r>
          </a:p>
        </p:txBody>
      </p:sp>
      <p:sp>
        <p:nvSpPr>
          <p:cNvPr id="27" name="Segnaposto testo 22">
            <a:extLst>
              <a:ext uri="{FF2B5EF4-FFF2-40B4-BE49-F238E27FC236}">
                <a16:creationId xmlns:a16="http://schemas.microsoft.com/office/drawing/2014/main" id="{EE4DE282-52ED-20BD-D48A-AB011410D0A6}"/>
              </a:ext>
            </a:extLst>
          </p:cNvPr>
          <p:cNvSpPr>
            <a:spLocks noGrp="1"/>
          </p:cNvSpPr>
          <p:nvPr>
            <p:ph type="body" sz="quarter" idx="15" hasCustomPrompt="1"/>
          </p:nvPr>
        </p:nvSpPr>
        <p:spPr>
          <a:xfrm>
            <a:off x="1046165" y="3765758"/>
            <a:ext cx="454840" cy="382257"/>
          </a:xfrm>
          <a:prstGeom prst="rect">
            <a:avLst/>
          </a:prstGeom>
        </p:spPr>
        <p:txBody>
          <a:bodyPr/>
          <a:lstStyle>
            <a:lvl1pPr marL="0" indent="0">
              <a:buNone/>
              <a:defRPr b="0">
                <a:solidFill>
                  <a:schemeClr val="bg1"/>
                </a:solidFill>
              </a:defRPr>
            </a:lvl1pPr>
          </a:lstStyle>
          <a:p>
            <a:pPr lvl="0"/>
            <a:r>
              <a:rPr lang="it-IT"/>
              <a:t>3</a:t>
            </a:r>
          </a:p>
        </p:txBody>
      </p:sp>
      <p:sp>
        <p:nvSpPr>
          <p:cNvPr id="28" name="Segnaposto testo 22">
            <a:extLst>
              <a:ext uri="{FF2B5EF4-FFF2-40B4-BE49-F238E27FC236}">
                <a16:creationId xmlns:a16="http://schemas.microsoft.com/office/drawing/2014/main" id="{F3936102-5518-12AB-8764-227F484BB950}"/>
              </a:ext>
            </a:extLst>
          </p:cNvPr>
          <p:cNvSpPr>
            <a:spLocks noGrp="1"/>
          </p:cNvSpPr>
          <p:nvPr>
            <p:ph type="body" sz="quarter" idx="16" hasCustomPrompt="1"/>
          </p:nvPr>
        </p:nvSpPr>
        <p:spPr>
          <a:xfrm>
            <a:off x="1046165" y="4762073"/>
            <a:ext cx="454840" cy="382257"/>
          </a:xfrm>
          <a:prstGeom prst="rect">
            <a:avLst/>
          </a:prstGeom>
        </p:spPr>
        <p:txBody>
          <a:bodyPr/>
          <a:lstStyle>
            <a:lvl1pPr marL="0" indent="0">
              <a:buNone/>
              <a:defRPr b="0">
                <a:solidFill>
                  <a:schemeClr val="bg1"/>
                </a:solidFill>
              </a:defRPr>
            </a:lvl1pPr>
          </a:lstStyle>
          <a:p>
            <a:pPr lvl="0"/>
            <a:r>
              <a:rPr lang="it-IT"/>
              <a:t>4</a:t>
            </a:r>
          </a:p>
        </p:txBody>
      </p:sp>
      <p:sp>
        <p:nvSpPr>
          <p:cNvPr id="32" name="Segnaposto testo 31">
            <a:extLst>
              <a:ext uri="{FF2B5EF4-FFF2-40B4-BE49-F238E27FC236}">
                <a16:creationId xmlns:a16="http://schemas.microsoft.com/office/drawing/2014/main" id="{59D116A4-72AF-F5EF-6926-5B8582CD6112}"/>
              </a:ext>
            </a:extLst>
          </p:cNvPr>
          <p:cNvSpPr>
            <a:spLocks noGrp="1"/>
          </p:cNvSpPr>
          <p:nvPr>
            <p:ph type="body" sz="quarter" idx="17" hasCustomPrompt="1"/>
          </p:nvPr>
        </p:nvSpPr>
        <p:spPr>
          <a:xfrm>
            <a:off x="1808162" y="1862773"/>
            <a:ext cx="3913347" cy="320310"/>
          </a:xfrm>
          <a:prstGeom prst="rect">
            <a:avLst/>
          </a:prstGeom>
        </p:spPr>
        <p:txBody>
          <a:bodyPr/>
          <a:lstStyle>
            <a:lvl1pPr marL="0" indent="0">
              <a:buNone/>
              <a:defRPr sz="2400">
                <a:solidFill>
                  <a:schemeClr val="bg1"/>
                </a:solidFill>
              </a:defRPr>
            </a:lvl1pPr>
            <a:lvl2pPr marL="457200" indent="0">
              <a:buNone/>
              <a:defRPr/>
            </a:lvl2pPr>
          </a:lstStyle>
          <a:p>
            <a:pPr lvl="0"/>
            <a:r>
              <a:rPr lang="it-IT"/>
              <a:t>Title</a:t>
            </a:r>
          </a:p>
        </p:txBody>
      </p:sp>
      <p:sp>
        <p:nvSpPr>
          <p:cNvPr id="33" name="Segnaposto testo 31">
            <a:extLst>
              <a:ext uri="{FF2B5EF4-FFF2-40B4-BE49-F238E27FC236}">
                <a16:creationId xmlns:a16="http://schemas.microsoft.com/office/drawing/2014/main" id="{79A92DF8-9D2A-99D4-A57E-913AFA7E7533}"/>
              </a:ext>
            </a:extLst>
          </p:cNvPr>
          <p:cNvSpPr>
            <a:spLocks noGrp="1"/>
          </p:cNvSpPr>
          <p:nvPr>
            <p:ph type="body" sz="quarter" idx="18" hasCustomPrompt="1"/>
          </p:nvPr>
        </p:nvSpPr>
        <p:spPr>
          <a:xfrm>
            <a:off x="1808161" y="2796085"/>
            <a:ext cx="3913347" cy="320310"/>
          </a:xfrm>
          <a:prstGeom prst="rect">
            <a:avLst/>
          </a:prstGeom>
        </p:spPr>
        <p:txBody>
          <a:bodyPr/>
          <a:lstStyle>
            <a:lvl1pPr marL="0" indent="0">
              <a:buNone/>
              <a:defRPr sz="2400">
                <a:solidFill>
                  <a:schemeClr val="bg1"/>
                </a:solidFill>
              </a:defRPr>
            </a:lvl1pPr>
            <a:lvl2pPr marL="457200" indent="0">
              <a:buNone/>
              <a:defRPr/>
            </a:lvl2pPr>
          </a:lstStyle>
          <a:p>
            <a:pPr lvl="0"/>
            <a:r>
              <a:rPr lang="it-IT"/>
              <a:t>Title</a:t>
            </a:r>
          </a:p>
        </p:txBody>
      </p:sp>
      <p:sp>
        <p:nvSpPr>
          <p:cNvPr id="34" name="Segnaposto testo 31">
            <a:extLst>
              <a:ext uri="{FF2B5EF4-FFF2-40B4-BE49-F238E27FC236}">
                <a16:creationId xmlns:a16="http://schemas.microsoft.com/office/drawing/2014/main" id="{B06416D2-AFCF-DCA3-30E7-50E6FC4F64AA}"/>
              </a:ext>
            </a:extLst>
          </p:cNvPr>
          <p:cNvSpPr>
            <a:spLocks noGrp="1"/>
          </p:cNvSpPr>
          <p:nvPr>
            <p:ph type="body" sz="quarter" idx="19" hasCustomPrompt="1"/>
          </p:nvPr>
        </p:nvSpPr>
        <p:spPr>
          <a:xfrm>
            <a:off x="1808161" y="3792399"/>
            <a:ext cx="3913347" cy="320310"/>
          </a:xfrm>
          <a:prstGeom prst="rect">
            <a:avLst/>
          </a:prstGeom>
        </p:spPr>
        <p:txBody>
          <a:bodyPr/>
          <a:lstStyle>
            <a:lvl1pPr marL="0" indent="0">
              <a:buNone/>
              <a:defRPr sz="2400">
                <a:solidFill>
                  <a:schemeClr val="bg1"/>
                </a:solidFill>
              </a:defRPr>
            </a:lvl1pPr>
            <a:lvl2pPr marL="457200" indent="0">
              <a:buNone/>
              <a:defRPr/>
            </a:lvl2pPr>
          </a:lstStyle>
          <a:p>
            <a:pPr lvl="0"/>
            <a:r>
              <a:rPr lang="it-IT"/>
              <a:t>Title</a:t>
            </a:r>
          </a:p>
        </p:txBody>
      </p:sp>
      <p:sp>
        <p:nvSpPr>
          <p:cNvPr id="35" name="Segnaposto testo 31">
            <a:extLst>
              <a:ext uri="{FF2B5EF4-FFF2-40B4-BE49-F238E27FC236}">
                <a16:creationId xmlns:a16="http://schemas.microsoft.com/office/drawing/2014/main" id="{125FFFC2-5EF5-B2DF-2C7D-4BDCDFB13CF4}"/>
              </a:ext>
            </a:extLst>
          </p:cNvPr>
          <p:cNvSpPr>
            <a:spLocks noGrp="1"/>
          </p:cNvSpPr>
          <p:nvPr>
            <p:ph type="body" sz="quarter" idx="20" hasCustomPrompt="1"/>
          </p:nvPr>
        </p:nvSpPr>
        <p:spPr>
          <a:xfrm>
            <a:off x="1808161" y="4788714"/>
            <a:ext cx="3913347" cy="320310"/>
          </a:xfrm>
          <a:prstGeom prst="rect">
            <a:avLst/>
          </a:prstGeom>
        </p:spPr>
        <p:txBody>
          <a:bodyPr/>
          <a:lstStyle>
            <a:lvl1pPr marL="0" indent="0">
              <a:buNone/>
              <a:defRPr sz="2400">
                <a:solidFill>
                  <a:schemeClr val="bg1"/>
                </a:solidFill>
              </a:defRPr>
            </a:lvl1pPr>
            <a:lvl2pPr marL="457200" indent="0">
              <a:buNone/>
              <a:defRPr/>
            </a:lvl2pPr>
          </a:lstStyle>
          <a:p>
            <a:pPr lvl="0"/>
            <a:r>
              <a:rPr lang="it-IT"/>
              <a:t>Title</a:t>
            </a:r>
          </a:p>
        </p:txBody>
      </p:sp>
      <p:pic>
        <p:nvPicPr>
          <p:cNvPr id="36" name="Immagine 35">
            <a:extLst>
              <a:ext uri="{FF2B5EF4-FFF2-40B4-BE49-F238E27FC236}">
                <a16:creationId xmlns:a16="http://schemas.microsoft.com/office/drawing/2014/main" id="{96C96C1B-5594-4480-D2C3-11976A706915}"/>
              </a:ext>
            </a:extLst>
          </p:cNvPr>
          <p:cNvPicPr>
            <a:picLocks noChangeAspect="1"/>
          </p:cNvPicPr>
          <p:nvPr userDrawn="1"/>
        </p:nvPicPr>
        <p:blipFill>
          <a:blip r:embed="rId6"/>
          <a:stretch>
            <a:fillRect/>
          </a:stretch>
        </p:blipFill>
        <p:spPr>
          <a:xfrm>
            <a:off x="10990264" y="465915"/>
            <a:ext cx="533400" cy="647700"/>
          </a:xfrm>
          <a:prstGeom prst="rect">
            <a:avLst/>
          </a:prstGeom>
        </p:spPr>
      </p:pic>
      <p:sp>
        <p:nvSpPr>
          <p:cNvPr id="58" name="Ovale 57">
            <a:extLst>
              <a:ext uri="{FF2B5EF4-FFF2-40B4-BE49-F238E27FC236}">
                <a16:creationId xmlns:a16="http://schemas.microsoft.com/office/drawing/2014/main" id="{79B8BD78-48A0-538C-BA2C-5C87EC20E1FC}"/>
              </a:ext>
            </a:extLst>
          </p:cNvPr>
          <p:cNvSpPr/>
          <p:nvPr userDrawn="1"/>
        </p:nvSpPr>
        <p:spPr>
          <a:xfrm rot="9000000">
            <a:off x="-757224" y="124757"/>
            <a:ext cx="1592868" cy="1592868"/>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9" name="Ovale 58">
            <a:extLst>
              <a:ext uri="{FF2B5EF4-FFF2-40B4-BE49-F238E27FC236}">
                <a16:creationId xmlns:a16="http://schemas.microsoft.com/office/drawing/2014/main" id="{92D84BB7-6D19-C539-6FF3-3D643A958C19}"/>
              </a:ext>
            </a:extLst>
          </p:cNvPr>
          <p:cNvSpPr/>
          <p:nvPr userDrawn="1"/>
        </p:nvSpPr>
        <p:spPr>
          <a:xfrm>
            <a:off x="668336" y="620236"/>
            <a:ext cx="346857" cy="346857"/>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Ovale 59">
            <a:extLst>
              <a:ext uri="{FF2B5EF4-FFF2-40B4-BE49-F238E27FC236}">
                <a16:creationId xmlns:a16="http://schemas.microsoft.com/office/drawing/2014/main" id="{761C5799-50DA-A41C-7437-6448356E1E7C}"/>
              </a:ext>
            </a:extLst>
          </p:cNvPr>
          <p:cNvSpPr/>
          <p:nvPr userDrawn="1"/>
        </p:nvSpPr>
        <p:spPr>
          <a:xfrm>
            <a:off x="530639" y="281622"/>
            <a:ext cx="137697" cy="137697"/>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1" name="Ovale 60">
            <a:extLst>
              <a:ext uri="{FF2B5EF4-FFF2-40B4-BE49-F238E27FC236}">
                <a16:creationId xmlns:a16="http://schemas.microsoft.com/office/drawing/2014/main" id="{ED8E2B76-2AEF-2E89-2326-D8C672CA6ECF}"/>
              </a:ext>
            </a:extLst>
          </p:cNvPr>
          <p:cNvSpPr/>
          <p:nvPr userDrawn="1"/>
        </p:nvSpPr>
        <p:spPr>
          <a:xfrm rot="3600000">
            <a:off x="-566553" y="351073"/>
            <a:ext cx="1140235" cy="1140235"/>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2" name="Ovale 61">
            <a:extLst>
              <a:ext uri="{FF2B5EF4-FFF2-40B4-BE49-F238E27FC236}">
                <a16:creationId xmlns:a16="http://schemas.microsoft.com/office/drawing/2014/main" id="{B30F5B12-AB1E-A603-D1CF-2CA41D6ED688}"/>
              </a:ext>
            </a:extLst>
          </p:cNvPr>
          <p:cNvSpPr/>
          <p:nvPr userDrawn="1"/>
        </p:nvSpPr>
        <p:spPr>
          <a:xfrm>
            <a:off x="136178" y="350470"/>
            <a:ext cx="99321" cy="99321"/>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3" name="Ovale 62">
            <a:extLst>
              <a:ext uri="{FF2B5EF4-FFF2-40B4-BE49-F238E27FC236}">
                <a16:creationId xmlns:a16="http://schemas.microsoft.com/office/drawing/2014/main" id="{52199A0B-7915-BBFB-D4F3-8F7887A06B16}"/>
              </a:ext>
            </a:extLst>
          </p:cNvPr>
          <p:cNvSpPr/>
          <p:nvPr userDrawn="1"/>
        </p:nvSpPr>
        <p:spPr>
          <a:xfrm rot="14412859">
            <a:off x="11139821" y="-20513"/>
            <a:ext cx="1592868" cy="1592868"/>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4" name="Ovale 63">
            <a:extLst>
              <a:ext uri="{FF2B5EF4-FFF2-40B4-BE49-F238E27FC236}">
                <a16:creationId xmlns:a16="http://schemas.microsoft.com/office/drawing/2014/main" id="{0CD54A5C-2B15-3602-C433-AACACBA00DFC}"/>
              </a:ext>
            </a:extLst>
          </p:cNvPr>
          <p:cNvSpPr/>
          <p:nvPr userDrawn="1"/>
        </p:nvSpPr>
        <p:spPr>
          <a:xfrm rot="9012859">
            <a:off x="11366138" y="194336"/>
            <a:ext cx="1140235" cy="1140235"/>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5" name="Rettangolo 64">
            <a:extLst>
              <a:ext uri="{FF2B5EF4-FFF2-40B4-BE49-F238E27FC236}">
                <a16:creationId xmlns:a16="http://schemas.microsoft.com/office/drawing/2014/main" id="{AD85CCBC-FD08-0451-E455-05216507DAD7}"/>
              </a:ext>
            </a:extLst>
          </p:cNvPr>
          <p:cNvSpPr/>
          <p:nvPr userDrawn="1"/>
        </p:nvSpPr>
        <p:spPr>
          <a:xfrm>
            <a:off x="0" y="6346141"/>
            <a:ext cx="12192000" cy="511859"/>
          </a:xfrm>
          <a:prstGeom prst="rect">
            <a:avLst/>
          </a:prstGeom>
          <a:solidFill>
            <a:srgbClr val="825DC7"/>
          </a:solidFill>
          <a:ln>
            <a:solidFill>
              <a:srgbClr val="825D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6" name="CasellaDiTesto 65">
            <a:extLst>
              <a:ext uri="{FF2B5EF4-FFF2-40B4-BE49-F238E27FC236}">
                <a16:creationId xmlns:a16="http://schemas.microsoft.com/office/drawing/2014/main" id="{EA5430D4-CA2C-CB7D-B1D7-C0C9B5F4E0D5}"/>
              </a:ext>
            </a:extLst>
          </p:cNvPr>
          <p:cNvSpPr txBox="1"/>
          <p:nvPr userDrawn="1"/>
        </p:nvSpPr>
        <p:spPr>
          <a:xfrm>
            <a:off x="838201" y="6448181"/>
            <a:ext cx="1847127" cy="307777"/>
          </a:xfrm>
          <a:prstGeom prst="rect">
            <a:avLst/>
          </a:prstGeom>
          <a:noFill/>
        </p:spPr>
        <p:txBody>
          <a:bodyPr wrap="square" rtlCol="0">
            <a:spAutoFit/>
          </a:bodyPr>
          <a:lstStyle/>
          <a:p>
            <a:r>
              <a:rPr lang="it-IT" sz="1400" err="1">
                <a:solidFill>
                  <a:srgbClr val="BBC7D6"/>
                </a:solidFill>
              </a:rPr>
              <a:t>leaf.space</a:t>
            </a:r>
            <a:endParaRPr lang="it-IT" sz="1400">
              <a:solidFill>
                <a:srgbClr val="BBC7D6"/>
              </a:solidFill>
            </a:endParaRPr>
          </a:p>
        </p:txBody>
      </p:sp>
      <p:sp>
        <p:nvSpPr>
          <p:cNvPr id="67" name="CasellaDiTesto 66">
            <a:extLst>
              <a:ext uri="{FF2B5EF4-FFF2-40B4-BE49-F238E27FC236}">
                <a16:creationId xmlns:a16="http://schemas.microsoft.com/office/drawing/2014/main" id="{29D01992-C4C1-048C-C985-AA98E3B9EFDA}"/>
              </a:ext>
            </a:extLst>
          </p:cNvPr>
          <p:cNvSpPr txBox="1"/>
          <p:nvPr userDrawn="1"/>
        </p:nvSpPr>
        <p:spPr>
          <a:xfrm>
            <a:off x="5126279" y="6461807"/>
            <a:ext cx="1847127" cy="307777"/>
          </a:xfrm>
          <a:prstGeom prst="rect">
            <a:avLst/>
          </a:prstGeom>
          <a:noFill/>
        </p:spPr>
        <p:txBody>
          <a:bodyPr wrap="square" rtlCol="0">
            <a:spAutoFit/>
          </a:bodyPr>
          <a:lstStyle/>
          <a:p>
            <a:pPr algn="ctr"/>
            <a:r>
              <a:rPr lang="it-IT" sz="1400" err="1">
                <a:solidFill>
                  <a:srgbClr val="BBC7D6"/>
                </a:solidFill>
              </a:rPr>
              <a:t>confidential</a:t>
            </a:r>
            <a:endParaRPr lang="it-IT" sz="1400">
              <a:solidFill>
                <a:srgbClr val="BBC7D6"/>
              </a:solidFill>
            </a:endParaRPr>
          </a:p>
        </p:txBody>
      </p:sp>
      <p:sp>
        <p:nvSpPr>
          <p:cNvPr id="68" name="Segnaposto testo 22">
            <a:extLst>
              <a:ext uri="{FF2B5EF4-FFF2-40B4-BE49-F238E27FC236}">
                <a16:creationId xmlns:a16="http://schemas.microsoft.com/office/drawing/2014/main" id="{97FD61C6-46CC-59B3-DB7D-1578153875A2}"/>
              </a:ext>
            </a:extLst>
          </p:cNvPr>
          <p:cNvSpPr>
            <a:spLocks noGrp="1"/>
          </p:cNvSpPr>
          <p:nvPr>
            <p:ph type="body" sz="quarter" idx="27" hasCustomPrompt="1"/>
          </p:nvPr>
        </p:nvSpPr>
        <p:spPr>
          <a:xfrm>
            <a:off x="11040750" y="6494933"/>
            <a:ext cx="264801" cy="261025"/>
          </a:xfrm>
          <a:prstGeom prst="rect">
            <a:avLst/>
          </a:prstGeom>
        </p:spPr>
        <p:txBody>
          <a:bodyPr/>
          <a:lstStyle>
            <a:lvl1pPr marL="0" indent="0" algn="r">
              <a:buNone/>
              <a:defRPr sz="1400" b="1">
                <a:solidFill>
                  <a:srgbClr val="BBC7D6"/>
                </a:solidFill>
              </a:defRPr>
            </a:lvl1pPr>
          </a:lstStyle>
          <a:p>
            <a:pPr lvl="0"/>
            <a:r>
              <a:rPr lang="it-IT"/>
              <a:t>1</a:t>
            </a:r>
          </a:p>
        </p:txBody>
      </p:sp>
      <p:sp>
        <p:nvSpPr>
          <p:cNvPr id="69" name="Ovale 68">
            <a:extLst>
              <a:ext uri="{FF2B5EF4-FFF2-40B4-BE49-F238E27FC236}">
                <a16:creationId xmlns:a16="http://schemas.microsoft.com/office/drawing/2014/main" id="{9024BF9F-49DD-6A67-115C-3ECB967112CC}"/>
              </a:ext>
            </a:extLst>
          </p:cNvPr>
          <p:cNvSpPr/>
          <p:nvPr userDrawn="1"/>
        </p:nvSpPr>
        <p:spPr>
          <a:xfrm>
            <a:off x="644664" y="6533222"/>
            <a:ext cx="137696" cy="137696"/>
          </a:xfrm>
          <a:prstGeom prst="ellipse">
            <a:avLst/>
          </a:prstGeom>
          <a:solidFill>
            <a:srgbClr val="BBC7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0" name="Ovale 69">
            <a:extLst>
              <a:ext uri="{FF2B5EF4-FFF2-40B4-BE49-F238E27FC236}">
                <a16:creationId xmlns:a16="http://schemas.microsoft.com/office/drawing/2014/main" id="{B35770CA-064F-2680-D68B-8319CCEA58BE}"/>
              </a:ext>
            </a:extLst>
          </p:cNvPr>
          <p:cNvSpPr/>
          <p:nvPr userDrawn="1"/>
        </p:nvSpPr>
        <p:spPr>
          <a:xfrm rot="5190611">
            <a:off x="-241836" y="6186804"/>
            <a:ext cx="779148" cy="779148"/>
          </a:xfrm>
          <a:prstGeom prst="ellipse">
            <a:avLst/>
          </a:prstGeom>
          <a:solidFill>
            <a:schemeClr val="accent1">
              <a:alpha val="0"/>
            </a:schemeClr>
          </a:solidFill>
          <a:ln w="12700">
            <a:gradFill>
              <a:gsLst>
                <a:gs pos="0">
                  <a:srgbClr val="BBC7D6"/>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1" name="Ovale 70">
            <a:extLst>
              <a:ext uri="{FF2B5EF4-FFF2-40B4-BE49-F238E27FC236}">
                <a16:creationId xmlns:a16="http://schemas.microsoft.com/office/drawing/2014/main" id="{FC9F29D5-9C22-99AD-B317-A7E685C3593F}"/>
              </a:ext>
            </a:extLst>
          </p:cNvPr>
          <p:cNvSpPr/>
          <p:nvPr userDrawn="1"/>
        </p:nvSpPr>
        <p:spPr>
          <a:xfrm rot="1800000">
            <a:off x="-422379" y="5994089"/>
            <a:ext cx="1140235" cy="1140235"/>
          </a:xfrm>
          <a:prstGeom prst="ellipse">
            <a:avLst/>
          </a:prstGeom>
          <a:solidFill>
            <a:schemeClr val="accent1">
              <a:alpha val="0"/>
            </a:schemeClr>
          </a:solidFill>
          <a:ln w="12700">
            <a:gradFill>
              <a:gsLst>
                <a:gs pos="0">
                  <a:srgbClr val="BBC7D6"/>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2" name="Segnaposto testo 22">
            <a:extLst>
              <a:ext uri="{FF2B5EF4-FFF2-40B4-BE49-F238E27FC236}">
                <a16:creationId xmlns:a16="http://schemas.microsoft.com/office/drawing/2014/main" id="{6AAF1D21-1FE3-A17A-3634-5E180F010F10}"/>
              </a:ext>
            </a:extLst>
          </p:cNvPr>
          <p:cNvSpPr>
            <a:spLocks noGrp="1"/>
          </p:cNvSpPr>
          <p:nvPr>
            <p:ph type="body" sz="quarter" idx="28" hasCustomPrompt="1"/>
          </p:nvPr>
        </p:nvSpPr>
        <p:spPr>
          <a:xfrm>
            <a:off x="6678455" y="1803634"/>
            <a:ext cx="454840" cy="382257"/>
          </a:xfrm>
          <a:prstGeom prst="rect">
            <a:avLst/>
          </a:prstGeom>
        </p:spPr>
        <p:txBody>
          <a:bodyPr/>
          <a:lstStyle>
            <a:lvl1pPr marL="0" indent="0">
              <a:buNone/>
              <a:defRPr b="0">
                <a:solidFill>
                  <a:schemeClr val="bg1"/>
                </a:solidFill>
              </a:defRPr>
            </a:lvl1pPr>
          </a:lstStyle>
          <a:p>
            <a:pPr lvl="0"/>
            <a:r>
              <a:rPr lang="it-IT"/>
              <a:t>5</a:t>
            </a:r>
          </a:p>
        </p:txBody>
      </p:sp>
      <p:sp>
        <p:nvSpPr>
          <p:cNvPr id="73" name="Segnaposto testo 22">
            <a:extLst>
              <a:ext uri="{FF2B5EF4-FFF2-40B4-BE49-F238E27FC236}">
                <a16:creationId xmlns:a16="http://schemas.microsoft.com/office/drawing/2014/main" id="{1B86A9EA-A0E6-DE0C-136C-F85D21008DB4}"/>
              </a:ext>
            </a:extLst>
          </p:cNvPr>
          <p:cNvSpPr>
            <a:spLocks noGrp="1"/>
          </p:cNvSpPr>
          <p:nvPr>
            <p:ph type="body" sz="quarter" idx="29" hasCustomPrompt="1"/>
          </p:nvPr>
        </p:nvSpPr>
        <p:spPr>
          <a:xfrm>
            <a:off x="6678455" y="2736946"/>
            <a:ext cx="454840" cy="382257"/>
          </a:xfrm>
          <a:prstGeom prst="rect">
            <a:avLst/>
          </a:prstGeom>
        </p:spPr>
        <p:txBody>
          <a:bodyPr/>
          <a:lstStyle>
            <a:lvl1pPr marL="0" indent="0">
              <a:buNone/>
              <a:defRPr b="0">
                <a:solidFill>
                  <a:schemeClr val="bg1"/>
                </a:solidFill>
              </a:defRPr>
            </a:lvl1pPr>
          </a:lstStyle>
          <a:p>
            <a:pPr lvl="0"/>
            <a:r>
              <a:rPr lang="it-IT"/>
              <a:t>6</a:t>
            </a:r>
          </a:p>
        </p:txBody>
      </p:sp>
      <p:sp>
        <p:nvSpPr>
          <p:cNvPr id="74" name="Segnaposto testo 22">
            <a:extLst>
              <a:ext uri="{FF2B5EF4-FFF2-40B4-BE49-F238E27FC236}">
                <a16:creationId xmlns:a16="http://schemas.microsoft.com/office/drawing/2014/main" id="{53DF024C-6B6C-319C-3F98-0417159BA55A}"/>
              </a:ext>
            </a:extLst>
          </p:cNvPr>
          <p:cNvSpPr>
            <a:spLocks noGrp="1"/>
          </p:cNvSpPr>
          <p:nvPr>
            <p:ph type="body" sz="quarter" idx="30" hasCustomPrompt="1"/>
          </p:nvPr>
        </p:nvSpPr>
        <p:spPr>
          <a:xfrm>
            <a:off x="6678455" y="3733260"/>
            <a:ext cx="454840" cy="382257"/>
          </a:xfrm>
          <a:prstGeom prst="rect">
            <a:avLst/>
          </a:prstGeom>
        </p:spPr>
        <p:txBody>
          <a:bodyPr/>
          <a:lstStyle>
            <a:lvl1pPr marL="0" indent="0">
              <a:buNone/>
              <a:defRPr b="0">
                <a:solidFill>
                  <a:schemeClr val="bg1"/>
                </a:solidFill>
              </a:defRPr>
            </a:lvl1pPr>
          </a:lstStyle>
          <a:p>
            <a:pPr lvl="0"/>
            <a:r>
              <a:rPr lang="it-IT"/>
              <a:t>7</a:t>
            </a:r>
          </a:p>
        </p:txBody>
      </p:sp>
      <p:sp>
        <p:nvSpPr>
          <p:cNvPr id="75" name="Segnaposto testo 22">
            <a:extLst>
              <a:ext uri="{FF2B5EF4-FFF2-40B4-BE49-F238E27FC236}">
                <a16:creationId xmlns:a16="http://schemas.microsoft.com/office/drawing/2014/main" id="{F4F1480C-A13C-57D9-1D13-410CB6C3B6CC}"/>
              </a:ext>
            </a:extLst>
          </p:cNvPr>
          <p:cNvSpPr>
            <a:spLocks noGrp="1"/>
          </p:cNvSpPr>
          <p:nvPr>
            <p:ph type="body" sz="quarter" idx="31" hasCustomPrompt="1"/>
          </p:nvPr>
        </p:nvSpPr>
        <p:spPr>
          <a:xfrm>
            <a:off x="6678455" y="4729575"/>
            <a:ext cx="454840" cy="382257"/>
          </a:xfrm>
          <a:prstGeom prst="rect">
            <a:avLst/>
          </a:prstGeom>
        </p:spPr>
        <p:txBody>
          <a:bodyPr/>
          <a:lstStyle>
            <a:lvl1pPr marL="0" indent="0">
              <a:buNone/>
              <a:defRPr b="0">
                <a:solidFill>
                  <a:schemeClr val="bg1"/>
                </a:solidFill>
              </a:defRPr>
            </a:lvl1pPr>
          </a:lstStyle>
          <a:p>
            <a:pPr lvl="0"/>
            <a:r>
              <a:rPr lang="it-IT"/>
              <a:t>8</a:t>
            </a:r>
          </a:p>
        </p:txBody>
      </p:sp>
      <p:sp>
        <p:nvSpPr>
          <p:cNvPr id="76" name="Segnaposto testo 31">
            <a:extLst>
              <a:ext uri="{FF2B5EF4-FFF2-40B4-BE49-F238E27FC236}">
                <a16:creationId xmlns:a16="http://schemas.microsoft.com/office/drawing/2014/main" id="{60D0AFFA-7BC9-19DC-3C93-AFD8B428EB38}"/>
              </a:ext>
            </a:extLst>
          </p:cNvPr>
          <p:cNvSpPr>
            <a:spLocks noGrp="1"/>
          </p:cNvSpPr>
          <p:nvPr>
            <p:ph type="body" sz="quarter" idx="32" hasCustomPrompt="1"/>
          </p:nvPr>
        </p:nvSpPr>
        <p:spPr>
          <a:xfrm>
            <a:off x="7440452" y="1830275"/>
            <a:ext cx="3913347" cy="320310"/>
          </a:xfrm>
          <a:prstGeom prst="rect">
            <a:avLst/>
          </a:prstGeom>
        </p:spPr>
        <p:txBody>
          <a:bodyPr/>
          <a:lstStyle>
            <a:lvl1pPr marL="0" indent="0">
              <a:buNone/>
              <a:defRPr sz="2400">
                <a:solidFill>
                  <a:schemeClr val="bg1"/>
                </a:solidFill>
              </a:defRPr>
            </a:lvl1pPr>
            <a:lvl2pPr marL="457200" indent="0">
              <a:buNone/>
              <a:defRPr/>
            </a:lvl2pPr>
          </a:lstStyle>
          <a:p>
            <a:pPr lvl="0"/>
            <a:r>
              <a:rPr lang="it-IT"/>
              <a:t>Title</a:t>
            </a:r>
          </a:p>
        </p:txBody>
      </p:sp>
      <p:sp>
        <p:nvSpPr>
          <p:cNvPr id="77" name="Segnaposto testo 31">
            <a:extLst>
              <a:ext uri="{FF2B5EF4-FFF2-40B4-BE49-F238E27FC236}">
                <a16:creationId xmlns:a16="http://schemas.microsoft.com/office/drawing/2014/main" id="{F8F7772B-D824-C238-BAAF-58A615F1CAE5}"/>
              </a:ext>
            </a:extLst>
          </p:cNvPr>
          <p:cNvSpPr>
            <a:spLocks noGrp="1"/>
          </p:cNvSpPr>
          <p:nvPr>
            <p:ph type="body" sz="quarter" idx="33" hasCustomPrompt="1"/>
          </p:nvPr>
        </p:nvSpPr>
        <p:spPr>
          <a:xfrm>
            <a:off x="7440451" y="2763587"/>
            <a:ext cx="3913347" cy="320310"/>
          </a:xfrm>
          <a:prstGeom prst="rect">
            <a:avLst/>
          </a:prstGeom>
        </p:spPr>
        <p:txBody>
          <a:bodyPr/>
          <a:lstStyle>
            <a:lvl1pPr marL="0" indent="0">
              <a:buNone/>
              <a:defRPr sz="2400">
                <a:solidFill>
                  <a:schemeClr val="bg1"/>
                </a:solidFill>
              </a:defRPr>
            </a:lvl1pPr>
            <a:lvl2pPr marL="457200" indent="0">
              <a:buNone/>
              <a:defRPr/>
            </a:lvl2pPr>
          </a:lstStyle>
          <a:p>
            <a:pPr lvl="0"/>
            <a:r>
              <a:rPr lang="it-IT"/>
              <a:t>Title</a:t>
            </a:r>
          </a:p>
        </p:txBody>
      </p:sp>
      <p:sp>
        <p:nvSpPr>
          <p:cNvPr id="78" name="Segnaposto testo 31">
            <a:extLst>
              <a:ext uri="{FF2B5EF4-FFF2-40B4-BE49-F238E27FC236}">
                <a16:creationId xmlns:a16="http://schemas.microsoft.com/office/drawing/2014/main" id="{C5A21EBA-B13F-0650-386F-4EEAE1646A47}"/>
              </a:ext>
            </a:extLst>
          </p:cNvPr>
          <p:cNvSpPr>
            <a:spLocks noGrp="1"/>
          </p:cNvSpPr>
          <p:nvPr>
            <p:ph type="body" sz="quarter" idx="34" hasCustomPrompt="1"/>
          </p:nvPr>
        </p:nvSpPr>
        <p:spPr>
          <a:xfrm>
            <a:off x="7440451" y="3759901"/>
            <a:ext cx="3913347" cy="320310"/>
          </a:xfrm>
          <a:prstGeom prst="rect">
            <a:avLst/>
          </a:prstGeom>
        </p:spPr>
        <p:txBody>
          <a:bodyPr/>
          <a:lstStyle>
            <a:lvl1pPr marL="0" indent="0">
              <a:buNone/>
              <a:defRPr sz="2400">
                <a:solidFill>
                  <a:schemeClr val="bg1"/>
                </a:solidFill>
              </a:defRPr>
            </a:lvl1pPr>
            <a:lvl2pPr marL="457200" indent="0">
              <a:buNone/>
              <a:defRPr/>
            </a:lvl2pPr>
          </a:lstStyle>
          <a:p>
            <a:pPr lvl="0"/>
            <a:r>
              <a:rPr lang="it-IT"/>
              <a:t>Title</a:t>
            </a:r>
          </a:p>
        </p:txBody>
      </p:sp>
      <p:sp>
        <p:nvSpPr>
          <p:cNvPr id="79" name="Segnaposto testo 31">
            <a:extLst>
              <a:ext uri="{FF2B5EF4-FFF2-40B4-BE49-F238E27FC236}">
                <a16:creationId xmlns:a16="http://schemas.microsoft.com/office/drawing/2014/main" id="{03F13B82-C327-814B-43DE-D238A08ECA73}"/>
              </a:ext>
            </a:extLst>
          </p:cNvPr>
          <p:cNvSpPr>
            <a:spLocks noGrp="1"/>
          </p:cNvSpPr>
          <p:nvPr>
            <p:ph type="body" sz="quarter" idx="35" hasCustomPrompt="1"/>
          </p:nvPr>
        </p:nvSpPr>
        <p:spPr>
          <a:xfrm>
            <a:off x="7440451" y="4756216"/>
            <a:ext cx="3913347" cy="320310"/>
          </a:xfrm>
          <a:prstGeom prst="rect">
            <a:avLst/>
          </a:prstGeom>
        </p:spPr>
        <p:txBody>
          <a:bodyPr/>
          <a:lstStyle>
            <a:lvl1pPr marL="0" indent="0">
              <a:buNone/>
              <a:defRPr sz="2400">
                <a:solidFill>
                  <a:schemeClr val="bg1"/>
                </a:solidFill>
              </a:defRPr>
            </a:lvl1pPr>
            <a:lvl2pPr marL="457200" indent="0">
              <a:buNone/>
              <a:defRPr/>
            </a:lvl2pPr>
          </a:lstStyle>
          <a:p>
            <a:pPr lvl="0"/>
            <a:r>
              <a:rPr lang="it-IT"/>
              <a:t>Title</a:t>
            </a:r>
          </a:p>
        </p:txBody>
      </p:sp>
    </p:spTree>
    <p:extLst>
      <p:ext uri="{BB962C8B-B14F-4D97-AF65-F5344CB8AC3E}">
        <p14:creationId xmlns:p14="http://schemas.microsoft.com/office/powerpoint/2010/main" val="197002135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3_agenda">
    <p:bg>
      <p:bgRef idx="1001">
        <a:schemeClr val="bg1"/>
      </p:bgRef>
    </p:bg>
    <p:spTree>
      <p:nvGrpSpPr>
        <p:cNvPr id="1" name=""/>
        <p:cNvGrpSpPr/>
        <p:nvPr/>
      </p:nvGrpSpPr>
      <p:grpSpPr>
        <a:xfrm>
          <a:off x="0" y="0"/>
          <a:ext cx="0" cy="0"/>
          <a:chOff x="0" y="0"/>
          <a:chExt cx="0" cy="0"/>
        </a:xfrm>
      </p:grpSpPr>
      <p:sp>
        <p:nvSpPr>
          <p:cNvPr id="4" name="Ovale 3">
            <a:extLst>
              <a:ext uri="{FF2B5EF4-FFF2-40B4-BE49-F238E27FC236}">
                <a16:creationId xmlns:a16="http://schemas.microsoft.com/office/drawing/2014/main" id="{357D18EC-75FE-74C0-BCD5-97C62D8E2269}"/>
              </a:ext>
            </a:extLst>
          </p:cNvPr>
          <p:cNvSpPr/>
          <p:nvPr userDrawn="1"/>
        </p:nvSpPr>
        <p:spPr>
          <a:xfrm rot="18466849">
            <a:off x="-3269776" y="344508"/>
            <a:ext cx="7429270" cy="7429270"/>
          </a:xfrm>
          <a:prstGeom prst="ellipse">
            <a:avLst/>
          </a:prstGeom>
          <a:solidFill>
            <a:schemeClr val="accent1">
              <a:alpha val="0"/>
            </a:schemeClr>
          </a:solidFill>
          <a:ln w="34925">
            <a:gradFill>
              <a:gsLst>
                <a:gs pos="0">
                  <a:schemeClr val="accent1">
                    <a:lumMod val="5000"/>
                    <a:lumOff val="95000"/>
                    <a:alpha val="0"/>
                  </a:schemeClr>
                </a:gs>
                <a:gs pos="44000">
                  <a:schemeClr val="accent1">
                    <a:lumMod val="45000"/>
                    <a:lumOff val="55000"/>
                    <a:alpha val="0"/>
                  </a:schemeClr>
                </a:gs>
                <a:gs pos="29000">
                  <a:schemeClr val="accent1">
                    <a:lumMod val="45000"/>
                    <a:lumOff val="55000"/>
                    <a:alpha val="0"/>
                  </a:schemeClr>
                </a:gs>
                <a:gs pos="100000">
                  <a:srgbClr val="825DC7"/>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Ovale 4">
            <a:extLst>
              <a:ext uri="{FF2B5EF4-FFF2-40B4-BE49-F238E27FC236}">
                <a16:creationId xmlns:a16="http://schemas.microsoft.com/office/drawing/2014/main" id="{9A412D33-4CD5-E80D-8FC7-41566ED2CF2E}"/>
              </a:ext>
            </a:extLst>
          </p:cNvPr>
          <p:cNvSpPr/>
          <p:nvPr userDrawn="1"/>
        </p:nvSpPr>
        <p:spPr>
          <a:xfrm rot="9000000">
            <a:off x="-2410832" y="1140706"/>
            <a:ext cx="5405978" cy="5405978"/>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e 30">
            <a:extLst>
              <a:ext uri="{FF2B5EF4-FFF2-40B4-BE49-F238E27FC236}">
                <a16:creationId xmlns:a16="http://schemas.microsoft.com/office/drawing/2014/main" id="{ECA8AC15-2B02-7531-9E01-20B1AFE8A92E}"/>
              </a:ext>
            </a:extLst>
          </p:cNvPr>
          <p:cNvSpPr/>
          <p:nvPr userDrawn="1"/>
        </p:nvSpPr>
        <p:spPr>
          <a:xfrm rot="15828499">
            <a:off x="1733233" y="3787895"/>
            <a:ext cx="1843181" cy="1843181"/>
          </a:xfrm>
          <a:prstGeom prst="ellipse">
            <a:avLst/>
          </a:prstGeom>
          <a:solidFill>
            <a:srgbClr val="825DC7"/>
          </a:solidFill>
          <a:ln>
            <a:solidFill>
              <a:srgbClr val="825D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Segnaposto testo 22">
            <a:extLst>
              <a:ext uri="{FF2B5EF4-FFF2-40B4-BE49-F238E27FC236}">
                <a16:creationId xmlns:a16="http://schemas.microsoft.com/office/drawing/2014/main" id="{F3936102-5518-12AB-8764-227F484BB950}"/>
              </a:ext>
            </a:extLst>
          </p:cNvPr>
          <p:cNvSpPr>
            <a:spLocks noGrp="1"/>
          </p:cNvSpPr>
          <p:nvPr>
            <p:ph type="body" sz="quarter" idx="16" hasCustomPrompt="1"/>
          </p:nvPr>
        </p:nvSpPr>
        <p:spPr>
          <a:xfrm>
            <a:off x="6319059" y="4059143"/>
            <a:ext cx="518478" cy="435740"/>
          </a:xfrm>
          <a:prstGeom prst="rect">
            <a:avLst/>
          </a:prstGeom>
        </p:spPr>
        <p:txBody>
          <a:bodyPr/>
          <a:lstStyle>
            <a:lvl1pPr marL="0" indent="0">
              <a:buNone/>
              <a:defRPr b="0">
                <a:solidFill>
                  <a:srgbClr val="825DC7"/>
                </a:solidFill>
              </a:defRPr>
            </a:lvl1pPr>
          </a:lstStyle>
          <a:p>
            <a:pPr lvl="0"/>
            <a:r>
              <a:rPr lang="it-IT"/>
              <a:t>3</a:t>
            </a:r>
          </a:p>
        </p:txBody>
      </p:sp>
      <p:sp>
        <p:nvSpPr>
          <p:cNvPr id="34" name="Segnaposto testo 31">
            <a:extLst>
              <a:ext uri="{FF2B5EF4-FFF2-40B4-BE49-F238E27FC236}">
                <a16:creationId xmlns:a16="http://schemas.microsoft.com/office/drawing/2014/main" id="{B06416D2-AFCF-DCA3-30E7-50E6FC4F64AA}"/>
              </a:ext>
            </a:extLst>
          </p:cNvPr>
          <p:cNvSpPr>
            <a:spLocks noGrp="1"/>
          </p:cNvSpPr>
          <p:nvPr>
            <p:ph type="body" sz="quarter" idx="19" hasCustomPrompt="1"/>
          </p:nvPr>
        </p:nvSpPr>
        <p:spPr>
          <a:xfrm>
            <a:off x="6927313" y="3909377"/>
            <a:ext cx="4232951" cy="365126"/>
          </a:xfrm>
          <a:prstGeom prst="rect">
            <a:avLst/>
          </a:prstGeom>
        </p:spPr>
        <p:txBody>
          <a:bodyPr/>
          <a:lstStyle>
            <a:lvl1pPr marL="0" indent="0">
              <a:buNone/>
              <a:defRPr sz="2400" b="1">
                <a:solidFill>
                  <a:srgbClr val="825DC7"/>
                </a:solidFill>
              </a:defRPr>
            </a:lvl1pPr>
            <a:lvl2pPr marL="457200" indent="0">
              <a:buNone/>
              <a:defRPr/>
            </a:lvl2pPr>
          </a:lstStyle>
          <a:p>
            <a:pPr lvl="0"/>
            <a:r>
              <a:rPr lang="it-IT"/>
              <a:t>Title</a:t>
            </a:r>
          </a:p>
        </p:txBody>
      </p:sp>
      <p:pic>
        <p:nvPicPr>
          <p:cNvPr id="40" name="Immagine 39">
            <a:extLst>
              <a:ext uri="{FF2B5EF4-FFF2-40B4-BE49-F238E27FC236}">
                <a16:creationId xmlns:a16="http://schemas.microsoft.com/office/drawing/2014/main" id="{703C4FEF-7142-70FF-DC5E-6240AF03813B}"/>
              </a:ext>
            </a:extLst>
          </p:cNvPr>
          <p:cNvPicPr>
            <a:picLocks noChangeAspect="1"/>
          </p:cNvPicPr>
          <p:nvPr userDrawn="1"/>
        </p:nvPicPr>
        <p:blipFill>
          <a:blip r:embed="rId2"/>
          <a:stretch>
            <a:fillRect/>
          </a:stretch>
        </p:blipFill>
        <p:spPr>
          <a:xfrm>
            <a:off x="779177" y="3590346"/>
            <a:ext cx="3017568" cy="2011712"/>
          </a:xfrm>
          <a:prstGeom prst="rect">
            <a:avLst/>
          </a:prstGeom>
        </p:spPr>
      </p:pic>
      <p:sp>
        <p:nvSpPr>
          <p:cNvPr id="6" name="Ovale 5">
            <a:extLst>
              <a:ext uri="{FF2B5EF4-FFF2-40B4-BE49-F238E27FC236}">
                <a16:creationId xmlns:a16="http://schemas.microsoft.com/office/drawing/2014/main" id="{C62D81C8-3BEA-ACB7-7312-C275507640B7}"/>
              </a:ext>
            </a:extLst>
          </p:cNvPr>
          <p:cNvSpPr/>
          <p:nvPr userDrawn="1"/>
        </p:nvSpPr>
        <p:spPr>
          <a:xfrm rot="15828499">
            <a:off x="4265807" y="1825352"/>
            <a:ext cx="694515" cy="694515"/>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CC625028-8948-070D-5400-75726715F1B3}"/>
              </a:ext>
            </a:extLst>
          </p:cNvPr>
          <p:cNvSpPr/>
          <p:nvPr userDrawn="1"/>
        </p:nvSpPr>
        <p:spPr>
          <a:xfrm rot="12459948">
            <a:off x="4632319" y="3051895"/>
            <a:ext cx="522754" cy="522754"/>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FC51F127-6A52-8718-ADC5-BF0FBE451F1E}"/>
              </a:ext>
            </a:extLst>
          </p:cNvPr>
          <p:cNvSpPr/>
          <p:nvPr userDrawn="1"/>
        </p:nvSpPr>
        <p:spPr>
          <a:xfrm rot="9900000">
            <a:off x="4745343" y="4131912"/>
            <a:ext cx="365125" cy="365125"/>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testo 22">
            <a:extLst>
              <a:ext uri="{FF2B5EF4-FFF2-40B4-BE49-F238E27FC236}">
                <a16:creationId xmlns:a16="http://schemas.microsoft.com/office/drawing/2014/main" id="{4BC1F1B1-7531-B753-B707-B1D8FD11C1EB}"/>
              </a:ext>
            </a:extLst>
          </p:cNvPr>
          <p:cNvSpPr>
            <a:spLocks noGrp="1"/>
          </p:cNvSpPr>
          <p:nvPr>
            <p:ph type="body" sz="quarter" idx="20" hasCustomPrompt="1"/>
          </p:nvPr>
        </p:nvSpPr>
        <p:spPr>
          <a:xfrm>
            <a:off x="6319058" y="3000933"/>
            <a:ext cx="518478" cy="435740"/>
          </a:xfrm>
          <a:prstGeom prst="rect">
            <a:avLst/>
          </a:prstGeom>
        </p:spPr>
        <p:txBody>
          <a:bodyPr/>
          <a:lstStyle>
            <a:lvl1pPr marL="0" indent="0">
              <a:buNone/>
              <a:defRPr b="0">
                <a:solidFill>
                  <a:srgbClr val="825DC7"/>
                </a:solidFill>
              </a:defRPr>
            </a:lvl1pPr>
          </a:lstStyle>
          <a:p>
            <a:pPr lvl="0"/>
            <a:r>
              <a:rPr lang="it-IT"/>
              <a:t>2</a:t>
            </a:r>
          </a:p>
        </p:txBody>
      </p:sp>
      <p:sp>
        <p:nvSpPr>
          <p:cNvPr id="13" name="Segnaposto testo 31">
            <a:extLst>
              <a:ext uri="{FF2B5EF4-FFF2-40B4-BE49-F238E27FC236}">
                <a16:creationId xmlns:a16="http://schemas.microsoft.com/office/drawing/2014/main" id="{A2F37D86-9A4B-AAE7-54D7-7841C433E702}"/>
              </a:ext>
            </a:extLst>
          </p:cNvPr>
          <p:cNvSpPr>
            <a:spLocks noGrp="1"/>
          </p:cNvSpPr>
          <p:nvPr>
            <p:ph type="body" sz="quarter" idx="21" hasCustomPrompt="1"/>
          </p:nvPr>
        </p:nvSpPr>
        <p:spPr>
          <a:xfrm>
            <a:off x="6927312" y="2812054"/>
            <a:ext cx="4232951" cy="365126"/>
          </a:xfrm>
          <a:prstGeom prst="rect">
            <a:avLst/>
          </a:prstGeom>
        </p:spPr>
        <p:txBody>
          <a:bodyPr/>
          <a:lstStyle>
            <a:lvl1pPr marL="0" indent="0">
              <a:buNone/>
              <a:defRPr sz="2400" b="1">
                <a:solidFill>
                  <a:srgbClr val="825DC7"/>
                </a:solidFill>
              </a:defRPr>
            </a:lvl1pPr>
            <a:lvl2pPr marL="457200" indent="0">
              <a:buNone/>
              <a:defRPr/>
            </a:lvl2pPr>
          </a:lstStyle>
          <a:p>
            <a:pPr lvl="0"/>
            <a:r>
              <a:rPr lang="it-IT"/>
              <a:t>Title</a:t>
            </a:r>
          </a:p>
        </p:txBody>
      </p:sp>
      <p:sp>
        <p:nvSpPr>
          <p:cNvPr id="3" name="Ovale 2">
            <a:extLst>
              <a:ext uri="{FF2B5EF4-FFF2-40B4-BE49-F238E27FC236}">
                <a16:creationId xmlns:a16="http://schemas.microsoft.com/office/drawing/2014/main" id="{222DD3B8-C908-164E-B567-5032D969DA1B}"/>
              </a:ext>
            </a:extLst>
          </p:cNvPr>
          <p:cNvSpPr/>
          <p:nvPr userDrawn="1"/>
        </p:nvSpPr>
        <p:spPr>
          <a:xfrm rot="3556559">
            <a:off x="-4346968" y="-729750"/>
            <a:ext cx="9278251" cy="9278251"/>
          </a:xfrm>
          <a:prstGeom prst="ellipse">
            <a:avLst/>
          </a:prstGeom>
          <a:solidFill>
            <a:schemeClr val="accent1">
              <a:alpha val="0"/>
            </a:schemeClr>
          </a:solidFill>
          <a:ln w="60325">
            <a:gradFill>
              <a:gsLst>
                <a:gs pos="0">
                  <a:schemeClr val="accent1">
                    <a:lumMod val="5000"/>
                    <a:lumOff val="95000"/>
                    <a:alpha val="0"/>
                  </a:schemeClr>
                </a:gs>
                <a:gs pos="83000">
                  <a:srgbClr val="825DC7"/>
                </a:gs>
                <a:gs pos="100000">
                  <a:srgbClr val="825DC7"/>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Segnaposto testo 22">
            <a:extLst>
              <a:ext uri="{FF2B5EF4-FFF2-40B4-BE49-F238E27FC236}">
                <a16:creationId xmlns:a16="http://schemas.microsoft.com/office/drawing/2014/main" id="{94A9B17E-3C7F-4645-35F9-AE43E6133912}"/>
              </a:ext>
            </a:extLst>
          </p:cNvPr>
          <p:cNvSpPr>
            <a:spLocks noGrp="1"/>
          </p:cNvSpPr>
          <p:nvPr>
            <p:ph type="body" sz="quarter" idx="22" hasCustomPrompt="1"/>
          </p:nvPr>
        </p:nvSpPr>
        <p:spPr>
          <a:xfrm>
            <a:off x="6319058" y="1960596"/>
            <a:ext cx="518478" cy="435740"/>
          </a:xfrm>
          <a:prstGeom prst="rect">
            <a:avLst/>
          </a:prstGeom>
        </p:spPr>
        <p:txBody>
          <a:bodyPr/>
          <a:lstStyle>
            <a:lvl1pPr marL="0" indent="0">
              <a:buNone/>
              <a:defRPr b="0">
                <a:solidFill>
                  <a:srgbClr val="825DC7"/>
                </a:solidFill>
              </a:defRPr>
            </a:lvl1pPr>
          </a:lstStyle>
          <a:p>
            <a:pPr lvl="0"/>
            <a:r>
              <a:rPr lang="it-IT"/>
              <a:t>1</a:t>
            </a:r>
          </a:p>
        </p:txBody>
      </p:sp>
      <p:sp>
        <p:nvSpPr>
          <p:cNvPr id="15" name="Segnaposto testo 31">
            <a:extLst>
              <a:ext uri="{FF2B5EF4-FFF2-40B4-BE49-F238E27FC236}">
                <a16:creationId xmlns:a16="http://schemas.microsoft.com/office/drawing/2014/main" id="{F11AA208-9657-12D9-A7FC-94B26CECF692}"/>
              </a:ext>
            </a:extLst>
          </p:cNvPr>
          <p:cNvSpPr>
            <a:spLocks noGrp="1"/>
          </p:cNvSpPr>
          <p:nvPr>
            <p:ph type="body" sz="quarter" idx="23" hasCustomPrompt="1"/>
          </p:nvPr>
        </p:nvSpPr>
        <p:spPr>
          <a:xfrm>
            <a:off x="6927312" y="1747094"/>
            <a:ext cx="4232951" cy="365126"/>
          </a:xfrm>
          <a:prstGeom prst="rect">
            <a:avLst/>
          </a:prstGeom>
        </p:spPr>
        <p:txBody>
          <a:bodyPr/>
          <a:lstStyle>
            <a:lvl1pPr marL="0" indent="0">
              <a:buNone/>
              <a:defRPr sz="2400" b="1">
                <a:solidFill>
                  <a:srgbClr val="825DC7"/>
                </a:solidFill>
              </a:defRPr>
            </a:lvl1pPr>
            <a:lvl2pPr marL="457200" indent="0">
              <a:buNone/>
              <a:defRPr/>
            </a:lvl2pPr>
          </a:lstStyle>
          <a:p>
            <a:pPr lvl="0"/>
            <a:r>
              <a:rPr lang="it-IT"/>
              <a:t>Title</a:t>
            </a:r>
          </a:p>
        </p:txBody>
      </p:sp>
      <p:sp>
        <p:nvSpPr>
          <p:cNvPr id="16" name="Segnaposto testo 31">
            <a:extLst>
              <a:ext uri="{FF2B5EF4-FFF2-40B4-BE49-F238E27FC236}">
                <a16:creationId xmlns:a16="http://schemas.microsoft.com/office/drawing/2014/main" id="{004E9DCF-D345-4F38-E85B-48EF00CBF864}"/>
              </a:ext>
            </a:extLst>
          </p:cNvPr>
          <p:cNvSpPr>
            <a:spLocks noGrp="1"/>
          </p:cNvSpPr>
          <p:nvPr>
            <p:ph type="body" sz="quarter" idx="24" hasCustomPrompt="1"/>
          </p:nvPr>
        </p:nvSpPr>
        <p:spPr>
          <a:xfrm>
            <a:off x="6927312" y="2172610"/>
            <a:ext cx="4232951" cy="365126"/>
          </a:xfrm>
          <a:prstGeom prst="rect">
            <a:avLst/>
          </a:prstGeom>
        </p:spPr>
        <p:txBody>
          <a:bodyPr/>
          <a:lstStyle>
            <a:lvl1pPr marL="0" indent="0">
              <a:buNone/>
              <a:defRPr sz="1800">
                <a:solidFill>
                  <a:srgbClr val="825DC7"/>
                </a:solidFill>
              </a:defRPr>
            </a:lvl1pPr>
            <a:lvl2pPr marL="457200" indent="0">
              <a:buNone/>
              <a:defRPr/>
            </a:lvl2pPr>
          </a:lstStyle>
          <a:p>
            <a:pPr lvl="0"/>
            <a:r>
              <a:rPr lang="it-IT" err="1"/>
              <a:t>Subtitle</a:t>
            </a:r>
            <a:endParaRPr lang="it-IT"/>
          </a:p>
        </p:txBody>
      </p:sp>
      <p:sp>
        <p:nvSpPr>
          <p:cNvPr id="22" name="Segnaposto testo 31">
            <a:extLst>
              <a:ext uri="{FF2B5EF4-FFF2-40B4-BE49-F238E27FC236}">
                <a16:creationId xmlns:a16="http://schemas.microsoft.com/office/drawing/2014/main" id="{ED5FEEEA-468E-E56F-D40E-B1F1DCC52750}"/>
              </a:ext>
            </a:extLst>
          </p:cNvPr>
          <p:cNvSpPr>
            <a:spLocks noGrp="1"/>
          </p:cNvSpPr>
          <p:nvPr>
            <p:ph type="body" sz="quarter" idx="25" hasCustomPrompt="1"/>
          </p:nvPr>
        </p:nvSpPr>
        <p:spPr>
          <a:xfrm>
            <a:off x="6927312" y="3237570"/>
            <a:ext cx="4232951" cy="365126"/>
          </a:xfrm>
          <a:prstGeom prst="rect">
            <a:avLst/>
          </a:prstGeom>
        </p:spPr>
        <p:txBody>
          <a:bodyPr/>
          <a:lstStyle>
            <a:lvl1pPr marL="0" indent="0">
              <a:buNone/>
              <a:defRPr sz="1800">
                <a:solidFill>
                  <a:srgbClr val="825DC7"/>
                </a:solidFill>
              </a:defRPr>
            </a:lvl1pPr>
            <a:lvl2pPr marL="457200" indent="0">
              <a:buNone/>
              <a:defRPr/>
            </a:lvl2pPr>
          </a:lstStyle>
          <a:p>
            <a:pPr lvl="0"/>
            <a:r>
              <a:rPr lang="it-IT" err="1"/>
              <a:t>Subtitle</a:t>
            </a:r>
            <a:endParaRPr lang="it-IT"/>
          </a:p>
        </p:txBody>
      </p:sp>
      <p:sp>
        <p:nvSpPr>
          <p:cNvPr id="24" name="Segnaposto testo 31">
            <a:extLst>
              <a:ext uri="{FF2B5EF4-FFF2-40B4-BE49-F238E27FC236}">
                <a16:creationId xmlns:a16="http://schemas.microsoft.com/office/drawing/2014/main" id="{CCEEBA45-CCD8-8E32-5DA3-DCB11A4B850A}"/>
              </a:ext>
            </a:extLst>
          </p:cNvPr>
          <p:cNvSpPr>
            <a:spLocks noGrp="1"/>
          </p:cNvSpPr>
          <p:nvPr>
            <p:ph type="body" sz="quarter" idx="26" hasCustomPrompt="1"/>
          </p:nvPr>
        </p:nvSpPr>
        <p:spPr>
          <a:xfrm>
            <a:off x="6927312" y="4336081"/>
            <a:ext cx="4232951" cy="365126"/>
          </a:xfrm>
          <a:prstGeom prst="rect">
            <a:avLst/>
          </a:prstGeom>
        </p:spPr>
        <p:txBody>
          <a:bodyPr/>
          <a:lstStyle>
            <a:lvl1pPr marL="0" indent="0">
              <a:buNone/>
              <a:defRPr sz="1800">
                <a:solidFill>
                  <a:srgbClr val="825DC7"/>
                </a:solidFill>
              </a:defRPr>
            </a:lvl1pPr>
            <a:lvl2pPr marL="457200" indent="0">
              <a:buNone/>
              <a:defRPr/>
            </a:lvl2pPr>
          </a:lstStyle>
          <a:p>
            <a:pPr lvl="0"/>
            <a:r>
              <a:rPr lang="it-IT" err="1"/>
              <a:t>Subtitle</a:t>
            </a:r>
            <a:endParaRPr lang="it-IT"/>
          </a:p>
        </p:txBody>
      </p:sp>
      <p:sp>
        <p:nvSpPr>
          <p:cNvPr id="25" name="Ovale 24">
            <a:extLst>
              <a:ext uri="{FF2B5EF4-FFF2-40B4-BE49-F238E27FC236}">
                <a16:creationId xmlns:a16="http://schemas.microsoft.com/office/drawing/2014/main" id="{C440C44D-1AD8-C3B3-3E6B-598B597C620A}"/>
              </a:ext>
            </a:extLst>
          </p:cNvPr>
          <p:cNvSpPr/>
          <p:nvPr userDrawn="1"/>
        </p:nvSpPr>
        <p:spPr>
          <a:xfrm>
            <a:off x="1212041" y="1201934"/>
            <a:ext cx="284407" cy="284407"/>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vale 28">
            <a:extLst>
              <a:ext uri="{FF2B5EF4-FFF2-40B4-BE49-F238E27FC236}">
                <a16:creationId xmlns:a16="http://schemas.microsoft.com/office/drawing/2014/main" id="{74481328-32F3-FD86-53AB-5145ABE9AB2B}"/>
              </a:ext>
            </a:extLst>
          </p:cNvPr>
          <p:cNvSpPr/>
          <p:nvPr userDrawn="1"/>
        </p:nvSpPr>
        <p:spPr>
          <a:xfrm>
            <a:off x="1896346" y="1652687"/>
            <a:ext cx="152400" cy="152400"/>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e 29">
            <a:extLst>
              <a:ext uri="{FF2B5EF4-FFF2-40B4-BE49-F238E27FC236}">
                <a16:creationId xmlns:a16="http://schemas.microsoft.com/office/drawing/2014/main" id="{F6EF75AA-BD61-6004-7784-C64A0A36D24F}"/>
              </a:ext>
            </a:extLst>
          </p:cNvPr>
          <p:cNvSpPr/>
          <p:nvPr userDrawn="1"/>
        </p:nvSpPr>
        <p:spPr>
          <a:xfrm>
            <a:off x="3657391" y="5676225"/>
            <a:ext cx="152400" cy="152400"/>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1" name="Immagine 40">
            <a:extLst>
              <a:ext uri="{FF2B5EF4-FFF2-40B4-BE49-F238E27FC236}">
                <a16:creationId xmlns:a16="http://schemas.microsoft.com/office/drawing/2014/main" id="{6C504BBE-8560-4B46-B9B9-0676E0433AE7}"/>
              </a:ext>
            </a:extLst>
          </p:cNvPr>
          <p:cNvPicPr>
            <a:picLocks noChangeAspect="1"/>
          </p:cNvPicPr>
          <p:nvPr userDrawn="1"/>
        </p:nvPicPr>
        <p:blipFill>
          <a:blip r:embed="rId3"/>
          <a:stretch>
            <a:fillRect/>
          </a:stretch>
        </p:blipFill>
        <p:spPr>
          <a:xfrm>
            <a:off x="2005730" y="470339"/>
            <a:ext cx="2317694" cy="1737434"/>
          </a:xfrm>
          <a:prstGeom prst="rect">
            <a:avLst/>
          </a:prstGeom>
        </p:spPr>
      </p:pic>
      <p:sp>
        <p:nvSpPr>
          <p:cNvPr id="42" name="Ovale 41">
            <a:extLst>
              <a:ext uri="{FF2B5EF4-FFF2-40B4-BE49-F238E27FC236}">
                <a16:creationId xmlns:a16="http://schemas.microsoft.com/office/drawing/2014/main" id="{C6E4807A-5229-A306-4B4B-1CCD133CAE49}"/>
              </a:ext>
            </a:extLst>
          </p:cNvPr>
          <p:cNvSpPr/>
          <p:nvPr userDrawn="1"/>
        </p:nvSpPr>
        <p:spPr>
          <a:xfrm rot="15828499">
            <a:off x="2332433" y="444217"/>
            <a:ext cx="1789679" cy="1789679"/>
          </a:xfrm>
          <a:prstGeom prst="ellipse">
            <a:avLst/>
          </a:prstGeom>
          <a:noFill/>
          <a:ln>
            <a:solidFill>
              <a:srgbClr val="825D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Titolo 1">
            <a:extLst>
              <a:ext uri="{FF2B5EF4-FFF2-40B4-BE49-F238E27FC236}">
                <a16:creationId xmlns:a16="http://schemas.microsoft.com/office/drawing/2014/main" id="{77EFD63D-BFE3-0488-37BD-693E100FE39D}"/>
              </a:ext>
            </a:extLst>
          </p:cNvPr>
          <p:cNvSpPr>
            <a:spLocks noGrp="1"/>
          </p:cNvSpPr>
          <p:nvPr>
            <p:ph type="title" hasCustomPrompt="1"/>
          </p:nvPr>
        </p:nvSpPr>
        <p:spPr>
          <a:xfrm>
            <a:off x="644664" y="539140"/>
            <a:ext cx="10515600" cy="563610"/>
          </a:xfrm>
          <a:prstGeom prst="rect">
            <a:avLst/>
          </a:prstGeom>
        </p:spPr>
        <p:txBody>
          <a:bodyPr/>
          <a:lstStyle>
            <a:lvl1pPr algn="r">
              <a:defRPr sz="3000" b="1">
                <a:solidFill>
                  <a:srgbClr val="825DC7"/>
                </a:solidFill>
              </a:defRPr>
            </a:lvl1pPr>
          </a:lstStyle>
          <a:p>
            <a:r>
              <a:rPr lang="it-IT"/>
              <a:t>Agenda</a:t>
            </a:r>
          </a:p>
        </p:txBody>
      </p:sp>
      <p:sp>
        <p:nvSpPr>
          <p:cNvPr id="9" name="Ovale 8">
            <a:extLst>
              <a:ext uri="{FF2B5EF4-FFF2-40B4-BE49-F238E27FC236}">
                <a16:creationId xmlns:a16="http://schemas.microsoft.com/office/drawing/2014/main" id="{0714E24C-0708-3A31-984E-0F4EF2ED6A5F}"/>
              </a:ext>
            </a:extLst>
          </p:cNvPr>
          <p:cNvSpPr/>
          <p:nvPr userDrawn="1"/>
        </p:nvSpPr>
        <p:spPr>
          <a:xfrm rot="749831">
            <a:off x="11353100" y="124757"/>
            <a:ext cx="1592868" cy="1592868"/>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37CCBE6C-9658-BAE9-5B80-D40F6FEB836F}"/>
              </a:ext>
            </a:extLst>
          </p:cNvPr>
          <p:cNvSpPr/>
          <p:nvPr userDrawn="1"/>
        </p:nvSpPr>
        <p:spPr>
          <a:xfrm rot="16200000">
            <a:off x="11197066" y="639257"/>
            <a:ext cx="346857" cy="346857"/>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4A80E53E-6FCA-0DF8-DCB5-C124E7E98109}"/>
              </a:ext>
            </a:extLst>
          </p:cNvPr>
          <p:cNvSpPr/>
          <p:nvPr userDrawn="1"/>
        </p:nvSpPr>
        <p:spPr>
          <a:xfrm rot="16200000">
            <a:off x="11770352" y="1329912"/>
            <a:ext cx="137697" cy="137697"/>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3F16FE2D-3C76-4C22-18F9-519DB4EDCBD4}"/>
              </a:ext>
            </a:extLst>
          </p:cNvPr>
          <p:cNvSpPr/>
          <p:nvPr userDrawn="1"/>
        </p:nvSpPr>
        <p:spPr>
          <a:xfrm rot="19800000">
            <a:off x="11579417" y="351073"/>
            <a:ext cx="1140235" cy="1140235"/>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F6890A47-C135-BA65-DD94-27311E5F5F8D}"/>
              </a:ext>
            </a:extLst>
          </p:cNvPr>
          <p:cNvSpPr/>
          <p:nvPr userDrawn="1"/>
        </p:nvSpPr>
        <p:spPr>
          <a:xfrm rot="16200000">
            <a:off x="11614599" y="1176926"/>
            <a:ext cx="99321" cy="99321"/>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85060220-6F20-0903-A37A-49CB3133F4C0}"/>
              </a:ext>
            </a:extLst>
          </p:cNvPr>
          <p:cNvSpPr/>
          <p:nvPr userDrawn="1"/>
        </p:nvSpPr>
        <p:spPr>
          <a:xfrm>
            <a:off x="0" y="6346141"/>
            <a:ext cx="12192000" cy="511859"/>
          </a:xfrm>
          <a:prstGeom prst="rect">
            <a:avLst/>
          </a:prstGeom>
          <a:solidFill>
            <a:srgbClr val="825DC7"/>
          </a:solidFill>
          <a:ln>
            <a:solidFill>
              <a:srgbClr val="825D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8BCFAE4C-6CB8-56CE-CA23-2B5084FEBFA5}"/>
              </a:ext>
            </a:extLst>
          </p:cNvPr>
          <p:cNvSpPr/>
          <p:nvPr userDrawn="1"/>
        </p:nvSpPr>
        <p:spPr>
          <a:xfrm rot="1800000">
            <a:off x="-422379" y="5994089"/>
            <a:ext cx="1140235" cy="1140235"/>
          </a:xfrm>
          <a:prstGeom prst="ellipse">
            <a:avLst/>
          </a:prstGeom>
          <a:solidFill>
            <a:schemeClr val="accent1">
              <a:alpha val="0"/>
            </a:schemeClr>
          </a:solidFill>
          <a:ln w="12700">
            <a:gradFill>
              <a:gsLst>
                <a:gs pos="0">
                  <a:srgbClr val="BBC7D6"/>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2A0CD678-6846-E8DB-1410-F09D2696304F}"/>
              </a:ext>
            </a:extLst>
          </p:cNvPr>
          <p:cNvSpPr txBox="1"/>
          <p:nvPr userDrawn="1"/>
        </p:nvSpPr>
        <p:spPr>
          <a:xfrm>
            <a:off x="838201" y="6448181"/>
            <a:ext cx="1847127" cy="307777"/>
          </a:xfrm>
          <a:prstGeom prst="rect">
            <a:avLst/>
          </a:prstGeom>
          <a:noFill/>
        </p:spPr>
        <p:txBody>
          <a:bodyPr wrap="square" rtlCol="0">
            <a:spAutoFit/>
          </a:bodyPr>
          <a:lstStyle/>
          <a:p>
            <a:r>
              <a:rPr lang="it-IT" sz="1400" err="1">
                <a:solidFill>
                  <a:srgbClr val="BBC7D6"/>
                </a:solidFill>
              </a:rPr>
              <a:t>leaf.space</a:t>
            </a:r>
            <a:endParaRPr lang="it-IT" sz="1400">
              <a:solidFill>
                <a:srgbClr val="BBC7D6"/>
              </a:solidFill>
            </a:endParaRPr>
          </a:p>
        </p:txBody>
      </p:sp>
      <p:sp>
        <p:nvSpPr>
          <p:cNvPr id="26" name="CasellaDiTesto 25">
            <a:extLst>
              <a:ext uri="{FF2B5EF4-FFF2-40B4-BE49-F238E27FC236}">
                <a16:creationId xmlns:a16="http://schemas.microsoft.com/office/drawing/2014/main" id="{D7CE6F2C-A9B9-DF51-925B-5B771EEAA22D}"/>
              </a:ext>
            </a:extLst>
          </p:cNvPr>
          <p:cNvSpPr txBox="1"/>
          <p:nvPr userDrawn="1"/>
        </p:nvSpPr>
        <p:spPr>
          <a:xfrm>
            <a:off x="5126279" y="6461807"/>
            <a:ext cx="1847127" cy="307777"/>
          </a:xfrm>
          <a:prstGeom prst="rect">
            <a:avLst/>
          </a:prstGeom>
          <a:noFill/>
        </p:spPr>
        <p:txBody>
          <a:bodyPr wrap="square" rtlCol="0">
            <a:spAutoFit/>
          </a:bodyPr>
          <a:lstStyle/>
          <a:p>
            <a:pPr algn="ctr"/>
            <a:r>
              <a:rPr lang="it-IT" sz="1400" err="1">
                <a:solidFill>
                  <a:srgbClr val="BBC7D6"/>
                </a:solidFill>
              </a:rPr>
              <a:t>confidential</a:t>
            </a:r>
            <a:endParaRPr lang="it-IT" sz="1400">
              <a:solidFill>
                <a:srgbClr val="BBC7D6"/>
              </a:solidFill>
            </a:endParaRPr>
          </a:p>
        </p:txBody>
      </p:sp>
      <p:sp>
        <p:nvSpPr>
          <p:cNvPr id="27" name="Segnaposto testo 22">
            <a:extLst>
              <a:ext uri="{FF2B5EF4-FFF2-40B4-BE49-F238E27FC236}">
                <a16:creationId xmlns:a16="http://schemas.microsoft.com/office/drawing/2014/main" id="{A0021FC6-CAD1-8CC9-024B-2A17AA5600F6}"/>
              </a:ext>
            </a:extLst>
          </p:cNvPr>
          <p:cNvSpPr>
            <a:spLocks noGrp="1"/>
          </p:cNvSpPr>
          <p:nvPr>
            <p:ph type="body" sz="quarter" idx="27" hasCustomPrompt="1"/>
          </p:nvPr>
        </p:nvSpPr>
        <p:spPr>
          <a:xfrm>
            <a:off x="11040750" y="6494933"/>
            <a:ext cx="264801" cy="261025"/>
          </a:xfrm>
          <a:prstGeom prst="rect">
            <a:avLst/>
          </a:prstGeom>
        </p:spPr>
        <p:txBody>
          <a:bodyPr/>
          <a:lstStyle>
            <a:lvl1pPr marL="0" indent="0" algn="r">
              <a:buNone/>
              <a:defRPr sz="1400" b="1">
                <a:solidFill>
                  <a:srgbClr val="BBC7D6"/>
                </a:solidFill>
              </a:defRPr>
            </a:lvl1pPr>
          </a:lstStyle>
          <a:p>
            <a:pPr lvl="0"/>
            <a:r>
              <a:rPr lang="it-IT"/>
              <a:t>1</a:t>
            </a:r>
          </a:p>
        </p:txBody>
      </p:sp>
      <p:sp>
        <p:nvSpPr>
          <p:cNvPr id="32" name="Ovale 31">
            <a:extLst>
              <a:ext uri="{FF2B5EF4-FFF2-40B4-BE49-F238E27FC236}">
                <a16:creationId xmlns:a16="http://schemas.microsoft.com/office/drawing/2014/main" id="{45770976-DEC5-7C33-E904-9EAA91D00F36}"/>
              </a:ext>
            </a:extLst>
          </p:cNvPr>
          <p:cNvSpPr/>
          <p:nvPr userDrawn="1"/>
        </p:nvSpPr>
        <p:spPr>
          <a:xfrm>
            <a:off x="644664" y="6533222"/>
            <a:ext cx="137696" cy="137696"/>
          </a:xfrm>
          <a:prstGeom prst="ellipse">
            <a:avLst/>
          </a:prstGeom>
          <a:solidFill>
            <a:srgbClr val="BBC7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Ovale 32">
            <a:extLst>
              <a:ext uri="{FF2B5EF4-FFF2-40B4-BE49-F238E27FC236}">
                <a16:creationId xmlns:a16="http://schemas.microsoft.com/office/drawing/2014/main" id="{2DB9DCD3-72E0-A38B-6192-AD24C8A0103C}"/>
              </a:ext>
            </a:extLst>
          </p:cNvPr>
          <p:cNvSpPr/>
          <p:nvPr userDrawn="1"/>
        </p:nvSpPr>
        <p:spPr>
          <a:xfrm rot="5190611">
            <a:off x="-241836" y="6186804"/>
            <a:ext cx="779148" cy="779148"/>
          </a:xfrm>
          <a:prstGeom prst="ellipse">
            <a:avLst/>
          </a:prstGeom>
          <a:solidFill>
            <a:schemeClr val="accent1">
              <a:alpha val="0"/>
            </a:schemeClr>
          </a:solidFill>
          <a:ln w="12700">
            <a:gradFill>
              <a:gsLst>
                <a:gs pos="0">
                  <a:srgbClr val="BBC7D6"/>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Segnaposto testo 22">
            <a:extLst>
              <a:ext uri="{FF2B5EF4-FFF2-40B4-BE49-F238E27FC236}">
                <a16:creationId xmlns:a16="http://schemas.microsoft.com/office/drawing/2014/main" id="{85D6A625-DA1D-F8D9-ABC4-6ADB7B29894D}"/>
              </a:ext>
            </a:extLst>
          </p:cNvPr>
          <p:cNvSpPr>
            <a:spLocks noGrp="1"/>
          </p:cNvSpPr>
          <p:nvPr>
            <p:ph type="body" sz="quarter" idx="28" hasCustomPrompt="1"/>
          </p:nvPr>
        </p:nvSpPr>
        <p:spPr>
          <a:xfrm>
            <a:off x="6319058" y="5154670"/>
            <a:ext cx="518478" cy="435740"/>
          </a:xfrm>
          <a:prstGeom prst="rect">
            <a:avLst/>
          </a:prstGeom>
        </p:spPr>
        <p:txBody>
          <a:bodyPr/>
          <a:lstStyle>
            <a:lvl1pPr marL="0" indent="0">
              <a:buNone/>
              <a:defRPr b="0">
                <a:solidFill>
                  <a:srgbClr val="825DC7"/>
                </a:solidFill>
              </a:defRPr>
            </a:lvl1pPr>
          </a:lstStyle>
          <a:p>
            <a:pPr lvl="0"/>
            <a:r>
              <a:rPr lang="it-IT"/>
              <a:t>3</a:t>
            </a:r>
          </a:p>
        </p:txBody>
      </p:sp>
      <p:sp>
        <p:nvSpPr>
          <p:cNvPr id="38" name="Segnaposto testo 31">
            <a:extLst>
              <a:ext uri="{FF2B5EF4-FFF2-40B4-BE49-F238E27FC236}">
                <a16:creationId xmlns:a16="http://schemas.microsoft.com/office/drawing/2014/main" id="{54C02C2B-8565-15C6-1FA2-7BFAD8327538}"/>
              </a:ext>
            </a:extLst>
          </p:cNvPr>
          <p:cNvSpPr>
            <a:spLocks noGrp="1"/>
          </p:cNvSpPr>
          <p:nvPr>
            <p:ph type="body" sz="quarter" idx="29" hasCustomPrompt="1"/>
          </p:nvPr>
        </p:nvSpPr>
        <p:spPr>
          <a:xfrm>
            <a:off x="6927312" y="5004904"/>
            <a:ext cx="4232951" cy="365126"/>
          </a:xfrm>
          <a:prstGeom prst="rect">
            <a:avLst/>
          </a:prstGeom>
        </p:spPr>
        <p:txBody>
          <a:bodyPr/>
          <a:lstStyle>
            <a:lvl1pPr marL="0" indent="0">
              <a:buNone/>
              <a:defRPr sz="2400" b="1">
                <a:solidFill>
                  <a:srgbClr val="825DC7"/>
                </a:solidFill>
              </a:defRPr>
            </a:lvl1pPr>
            <a:lvl2pPr marL="457200" indent="0">
              <a:buNone/>
              <a:defRPr/>
            </a:lvl2pPr>
          </a:lstStyle>
          <a:p>
            <a:pPr lvl="0"/>
            <a:r>
              <a:rPr lang="it-IT"/>
              <a:t>Title</a:t>
            </a:r>
          </a:p>
        </p:txBody>
      </p:sp>
      <p:sp>
        <p:nvSpPr>
          <p:cNvPr id="39" name="Ovale 38">
            <a:extLst>
              <a:ext uri="{FF2B5EF4-FFF2-40B4-BE49-F238E27FC236}">
                <a16:creationId xmlns:a16="http://schemas.microsoft.com/office/drawing/2014/main" id="{EEC04266-3FC3-B38C-6AF3-195A34321A7D}"/>
              </a:ext>
            </a:extLst>
          </p:cNvPr>
          <p:cNvSpPr/>
          <p:nvPr userDrawn="1"/>
        </p:nvSpPr>
        <p:spPr>
          <a:xfrm rot="9900000">
            <a:off x="4521751" y="5132433"/>
            <a:ext cx="365125" cy="365125"/>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Segnaposto testo 31">
            <a:extLst>
              <a:ext uri="{FF2B5EF4-FFF2-40B4-BE49-F238E27FC236}">
                <a16:creationId xmlns:a16="http://schemas.microsoft.com/office/drawing/2014/main" id="{3EE44281-E334-3E17-8083-C7D8FAC8A947}"/>
              </a:ext>
            </a:extLst>
          </p:cNvPr>
          <p:cNvSpPr>
            <a:spLocks noGrp="1"/>
          </p:cNvSpPr>
          <p:nvPr>
            <p:ph type="body" sz="quarter" idx="30" hasCustomPrompt="1"/>
          </p:nvPr>
        </p:nvSpPr>
        <p:spPr>
          <a:xfrm>
            <a:off x="6927311" y="5431608"/>
            <a:ext cx="4232951" cy="365126"/>
          </a:xfrm>
          <a:prstGeom prst="rect">
            <a:avLst/>
          </a:prstGeom>
        </p:spPr>
        <p:txBody>
          <a:bodyPr/>
          <a:lstStyle>
            <a:lvl1pPr marL="0" indent="0">
              <a:buNone/>
              <a:defRPr sz="1800">
                <a:solidFill>
                  <a:srgbClr val="825DC7"/>
                </a:solidFill>
              </a:defRPr>
            </a:lvl1pPr>
            <a:lvl2pPr marL="457200" indent="0">
              <a:buNone/>
              <a:defRPr/>
            </a:lvl2pPr>
          </a:lstStyle>
          <a:p>
            <a:pPr lvl="0"/>
            <a:r>
              <a:rPr lang="it-IT" err="1"/>
              <a:t>Subtitle</a:t>
            </a:r>
            <a:endParaRPr lang="it-IT"/>
          </a:p>
        </p:txBody>
      </p:sp>
    </p:spTree>
    <p:extLst>
      <p:ext uri="{BB962C8B-B14F-4D97-AF65-F5344CB8AC3E}">
        <p14:creationId xmlns:p14="http://schemas.microsoft.com/office/powerpoint/2010/main" val="422085159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mp; compont">
    <p:bg>
      <p:bgRef idx="1001">
        <a:schemeClr val="bg1"/>
      </p:bgRef>
    </p:bg>
    <p:spTree>
      <p:nvGrpSpPr>
        <p:cNvPr id="1" name=""/>
        <p:cNvGrpSpPr/>
        <p:nvPr/>
      </p:nvGrpSpPr>
      <p:grpSpPr>
        <a:xfrm>
          <a:off x="0" y="0"/>
          <a:ext cx="0" cy="0"/>
          <a:chOff x="0" y="0"/>
          <a:chExt cx="0" cy="0"/>
        </a:xfrm>
      </p:grpSpPr>
      <p:sp>
        <p:nvSpPr>
          <p:cNvPr id="4" name="Ovale 3">
            <a:extLst>
              <a:ext uri="{FF2B5EF4-FFF2-40B4-BE49-F238E27FC236}">
                <a16:creationId xmlns:a16="http://schemas.microsoft.com/office/drawing/2014/main" id="{357D18EC-75FE-74C0-BCD5-97C62D8E2269}"/>
              </a:ext>
            </a:extLst>
          </p:cNvPr>
          <p:cNvSpPr/>
          <p:nvPr userDrawn="1"/>
        </p:nvSpPr>
        <p:spPr>
          <a:xfrm rot="18466849">
            <a:off x="-2876435" y="154142"/>
            <a:ext cx="7429270" cy="7429270"/>
          </a:xfrm>
          <a:prstGeom prst="ellipse">
            <a:avLst/>
          </a:prstGeom>
          <a:solidFill>
            <a:schemeClr val="accent1">
              <a:alpha val="0"/>
            </a:schemeClr>
          </a:solidFill>
          <a:ln w="34925">
            <a:gradFill>
              <a:gsLst>
                <a:gs pos="0">
                  <a:schemeClr val="accent1">
                    <a:lumMod val="5000"/>
                    <a:lumOff val="95000"/>
                    <a:alpha val="0"/>
                  </a:schemeClr>
                </a:gs>
                <a:gs pos="44000">
                  <a:schemeClr val="accent1">
                    <a:lumMod val="45000"/>
                    <a:lumOff val="55000"/>
                    <a:alpha val="0"/>
                  </a:schemeClr>
                </a:gs>
                <a:gs pos="29000">
                  <a:schemeClr val="accent1">
                    <a:lumMod val="45000"/>
                    <a:lumOff val="55000"/>
                    <a:alpha val="0"/>
                  </a:schemeClr>
                </a:gs>
                <a:gs pos="100000">
                  <a:srgbClr val="825DC7"/>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Ovale 2">
            <a:extLst>
              <a:ext uri="{FF2B5EF4-FFF2-40B4-BE49-F238E27FC236}">
                <a16:creationId xmlns:a16="http://schemas.microsoft.com/office/drawing/2014/main" id="{222DD3B8-C908-164E-B567-5032D969DA1B}"/>
              </a:ext>
            </a:extLst>
          </p:cNvPr>
          <p:cNvSpPr/>
          <p:nvPr userDrawn="1"/>
        </p:nvSpPr>
        <p:spPr>
          <a:xfrm rot="3556559">
            <a:off x="-3851641" y="-770347"/>
            <a:ext cx="9278251" cy="9278251"/>
          </a:xfrm>
          <a:prstGeom prst="ellipse">
            <a:avLst/>
          </a:prstGeom>
          <a:solidFill>
            <a:schemeClr val="accent1">
              <a:alpha val="0"/>
            </a:schemeClr>
          </a:solidFill>
          <a:ln w="60325">
            <a:gradFill>
              <a:gsLst>
                <a:gs pos="0">
                  <a:schemeClr val="accent1">
                    <a:lumMod val="5000"/>
                    <a:lumOff val="95000"/>
                    <a:alpha val="0"/>
                  </a:schemeClr>
                </a:gs>
                <a:gs pos="83000">
                  <a:srgbClr val="825DC7"/>
                </a:gs>
                <a:gs pos="100000">
                  <a:srgbClr val="825DC7"/>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Ovale 4">
            <a:extLst>
              <a:ext uri="{FF2B5EF4-FFF2-40B4-BE49-F238E27FC236}">
                <a16:creationId xmlns:a16="http://schemas.microsoft.com/office/drawing/2014/main" id="{9A412D33-4CD5-E80D-8FC7-41566ED2CF2E}"/>
              </a:ext>
            </a:extLst>
          </p:cNvPr>
          <p:cNvSpPr/>
          <p:nvPr userDrawn="1"/>
        </p:nvSpPr>
        <p:spPr>
          <a:xfrm rot="9000000">
            <a:off x="-1915506" y="1140706"/>
            <a:ext cx="5405978" cy="5405978"/>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C62D81C8-3BEA-ACB7-7312-C275507640B7}"/>
              </a:ext>
            </a:extLst>
          </p:cNvPr>
          <p:cNvSpPr/>
          <p:nvPr userDrawn="1"/>
        </p:nvSpPr>
        <p:spPr>
          <a:xfrm rot="15828499">
            <a:off x="4810889" y="1913289"/>
            <a:ext cx="694515" cy="694515"/>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CC625028-8948-070D-5400-75726715F1B3}"/>
              </a:ext>
            </a:extLst>
          </p:cNvPr>
          <p:cNvSpPr/>
          <p:nvPr userDrawn="1"/>
        </p:nvSpPr>
        <p:spPr>
          <a:xfrm rot="12459948">
            <a:off x="5132879" y="3427964"/>
            <a:ext cx="522754" cy="522754"/>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FC51F127-6A52-8718-ADC5-BF0FBE451F1E}"/>
              </a:ext>
            </a:extLst>
          </p:cNvPr>
          <p:cNvSpPr/>
          <p:nvPr userDrawn="1"/>
        </p:nvSpPr>
        <p:spPr>
          <a:xfrm rot="9900000">
            <a:off x="5109577" y="4823808"/>
            <a:ext cx="365125" cy="365125"/>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Segnaposto testo 31">
            <a:extLst>
              <a:ext uri="{FF2B5EF4-FFF2-40B4-BE49-F238E27FC236}">
                <a16:creationId xmlns:a16="http://schemas.microsoft.com/office/drawing/2014/main" id="{004E9DCF-D345-4F38-E85B-48EF00CBF864}"/>
              </a:ext>
            </a:extLst>
          </p:cNvPr>
          <p:cNvSpPr>
            <a:spLocks noGrp="1"/>
          </p:cNvSpPr>
          <p:nvPr>
            <p:ph type="body" sz="quarter" idx="24" hasCustomPrompt="1"/>
          </p:nvPr>
        </p:nvSpPr>
        <p:spPr>
          <a:xfrm>
            <a:off x="6242236" y="1222935"/>
            <a:ext cx="4460875" cy="4429731"/>
          </a:xfrm>
          <a:prstGeom prst="rect">
            <a:avLst/>
          </a:prstGeom>
        </p:spPr>
        <p:txBody>
          <a:bodyPr/>
          <a:lstStyle>
            <a:lvl1pPr marL="0" indent="0">
              <a:buNone/>
              <a:defRPr sz="1600">
                <a:solidFill>
                  <a:schemeClr val="tx1"/>
                </a:solidFill>
              </a:defRPr>
            </a:lvl1pPr>
            <a:lvl2pPr marL="457200" indent="0">
              <a:buNone/>
              <a:defRPr/>
            </a:lvl2pPr>
          </a:lstStyle>
          <a:p>
            <a:pPr lvl="0"/>
            <a:r>
              <a:rPr lang="it-IT" err="1"/>
              <a:t>Lorem</a:t>
            </a:r>
            <a:r>
              <a:rPr lang="it-IT"/>
              <a:t> </a:t>
            </a:r>
            <a:r>
              <a:rPr lang="it-IT" err="1"/>
              <a:t>ipsum</a:t>
            </a:r>
            <a:r>
              <a:rPr lang="it-IT"/>
              <a:t> dolor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Sed do </a:t>
            </a:r>
            <a:r>
              <a:rPr lang="it-IT" err="1"/>
              <a:t>eiusmod</a:t>
            </a:r>
            <a:r>
              <a:rPr lang="it-IT"/>
              <a:t> </a:t>
            </a:r>
            <a:r>
              <a:rPr lang="it-IT" err="1"/>
              <a:t>tempor</a:t>
            </a:r>
            <a:r>
              <a:rPr lang="it-IT"/>
              <a:t> </a:t>
            </a:r>
            <a:r>
              <a:rPr lang="it-IT" err="1"/>
              <a:t>incididunt</a:t>
            </a:r>
            <a:r>
              <a:rPr lang="it-IT"/>
              <a:t> ut labore et dolore magna </a:t>
            </a:r>
            <a:r>
              <a:rPr lang="it-IT" err="1"/>
              <a:t>aliqua</a:t>
            </a:r>
            <a:r>
              <a:rPr lang="it-IT"/>
              <a:t>. Ut </a:t>
            </a:r>
            <a:r>
              <a:rPr lang="it-IT" err="1"/>
              <a:t>enim</a:t>
            </a:r>
            <a:r>
              <a:rPr lang="it-IT"/>
              <a:t> ad </a:t>
            </a:r>
            <a:r>
              <a:rPr lang="it-IT" err="1"/>
              <a:t>minim</a:t>
            </a:r>
            <a:r>
              <a:rPr lang="it-IT"/>
              <a:t> </a:t>
            </a:r>
            <a:r>
              <a:rPr lang="it-IT" err="1"/>
              <a:t>veniam</a:t>
            </a:r>
            <a:r>
              <a:rPr lang="it-IT"/>
              <a:t>, </a:t>
            </a:r>
            <a:r>
              <a:rPr lang="it-IT" err="1"/>
              <a:t>quis</a:t>
            </a:r>
            <a:r>
              <a:rPr lang="it-IT"/>
              <a:t> </a:t>
            </a:r>
            <a:r>
              <a:rPr lang="it-IT" err="1"/>
              <a:t>nostrud</a:t>
            </a:r>
            <a:r>
              <a:rPr lang="it-IT"/>
              <a:t> </a:t>
            </a:r>
            <a:r>
              <a:rPr lang="it-IT" err="1"/>
              <a:t>exercitation</a:t>
            </a:r>
            <a:r>
              <a:rPr lang="it-IT"/>
              <a:t> </a:t>
            </a:r>
            <a:r>
              <a:rPr lang="it-IT" err="1"/>
              <a:t>ullamco</a:t>
            </a:r>
            <a:r>
              <a:rPr lang="it-IT"/>
              <a:t> </a:t>
            </a:r>
            <a:r>
              <a:rPr lang="it-IT" err="1"/>
              <a:t>laboris</a:t>
            </a:r>
            <a:r>
              <a:rPr lang="it-IT"/>
              <a:t> </a:t>
            </a:r>
            <a:r>
              <a:rPr lang="it-IT" err="1"/>
              <a:t>nisi</a:t>
            </a:r>
            <a:r>
              <a:rPr lang="it-IT"/>
              <a:t> ut </a:t>
            </a:r>
            <a:r>
              <a:rPr lang="it-IT" err="1"/>
              <a:t>aliquip</a:t>
            </a:r>
            <a:r>
              <a:rPr lang="it-IT"/>
              <a:t> ex ea commodo </a:t>
            </a:r>
            <a:r>
              <a:rPr lang="it-IT" err="1"/>
              <a:t>consequat</a:t>
            </a:r>
            <a:r>
              <a:rPr lang="it-IT"/>
              <a:t>. </a:t>
            </a:r>
            <a:r>
              <a:rPr lang="it-IT" err="1"/>
              <a:t>Duis</a:t>
            </a:r>
            <a:r>
              <a:rPr lang="it-IT"/>
              <a:t> </a:t>
            </a:r>
            <a:r>
              <a:rPr lang="it-IT" err="1"/>
              <a:t>aute</a:t>
            </a:r>
            <a:r>
              <a:rPr lang="it-IT"/>
              <a:t> </a:t>
            </a:r>
            <a:r>
              <a:rPr lang="it-IT" err="1"/>
              <a:t>irure</a:t>
            </a:r>
            <a:r>
              <a:rPr lang="it-IT"/>
              <a:t> dolor in </a:t>
            </a:r>
            <a:r>
              <a:rPr lang="it-IT" err="1"/>
              <a:t>reprehenderit</a:t>
            </a:r>
            <a:r>
              <a:rPr lang="it-IT"/>
              <a:t> in </a:t>
            </a:r>
            <a:r>
              <a:rPr lang="it-IT" err="1"/>
              <a:t>voluptate</a:t>
            </a:r>
            <a:r>
              <a:rPr lang="it-IT"/>
              <a:t> </a:t>
            </a:r>
            <a:r>
              <a:rPr lang="it-IT" err="1"/>
              <a:t>velit</a:t>
            </a:r>
            <a:r>
              <a:rPr lang="it-IT"/>
              <a:t> esse </a:t>
            </a:r>
            <a:r>
              <a:rPr lang="it-IT" err="1"/>
              <a:t>cillum</a:t>
            </a:r>
            <a:r>
              <a:rPr lang="it-IT"/>
              <a:t> dolore </a:t>
            </a:r>
            <a:r>
              <a:rPr lang="it-IT" err="1"/>
              <a:t>eu</a:t>
            </a:r>
            <a:r>
              <a:rPr lang="it-IT"/>
              <a:t> </a:t>
            </a:r>
            <a:r>
              <a:rPr lang="it-IT" err="1"/>
              <a:t>fugiat</a:t>
            </a:r>
            <a:r>
              <a:rPr lang="it-IT"/>
              <a:t> nulla </a:t>
            </a:r>
            <a:r>
              <a:rPr lang="it-IT" err="1"/>
              <a:t>pariatur</a:t>
            </a:r>
            <a:r>
              <a:rPr lang="it-IT"/>
              <a:t>. </a:t>
            </a:r>
            <a:r>
              <a:rPr lang="it-IT" err="1"/>
              <a:t>Excepteur</a:t>
            </a:r>
            <a:r>
              <a:rPr lang="it-IT"/>
              <a:t> </a:t>
            </a:r>
            <a:r>
              <a:rPr lang="it-IT" err="1"/>
              <a:t>sint</a:t>
            </a:r>
            <a:r>
              <a:rPr lang="it-IT"/>
              <a:t> </a:t>
            </a:r>
            <a:r>
              <a:rPr lang="it-IT" err="1"/>
              <a:t>occaecat</a:t>
            </a:r>
            <a:r>
              <a:rPr lang="it-IT"/>
              <a:t> </a:t>
            </a:r>
            <a:r>
              <a:rPr lang="it-IT" err="1"/>
              <a:t>cupidatat</a:t>
            </a:r>
            <a:r>
              <a:rPr lang="it-IT"/>
              <a:t> non </a:t>
            </a:r>
            <a:r>
              <a:rPr lang="it-IT" err="1"/>
              <a:t>proident</a:t>
            </a:r>
            <a:r>
              <a:rPr lang="it-IT"/>
              <a:t>, </a:t>
            </a:r>
            <a:r>
              <a:rPr lang="it-IT" err="1"/>
              <a:t>sunt</a:t>
            </a:r>
            <a:r>
              <a:rPr lang="it-IT"/>
              <a:t> in culpa qui officia </a:t>
            </a:r>
            <a:r>
              <a:rPr lang="it-IT" err="1"/>
              <a:t>deserunt</a:t>
            </a:r>
            <a:r>
              <a:rPr lang="it-IT"/>
              <a:t> </a:t>
            </a:r>
            <a:r>
              <a:rPr lang="it-IT" err="1"/>
              <a:t>mollit</a:t>
            </a:r>
            <a:r>
              <a:rPr lang="it-IT"/>
              <a:t> </a:t>
            </a:r>
            <a:r>
              <a:rPr lang="it-IT" err="1"/>
              <a:t>anim</a:t>
            </a:r>
            <a:r>
              <a:rPr lang="it-IT"/>
              <a:t> id est </a:t>
            </a:r>
            <a:r>
              <a:rPr lang="it-IT" err="1"/>
              <a:t>laborum</a:t>
            </a:r>
            <a:r>
              <a:rPr lang="it-IT"/>
              <a:t>.</a:t>
            </a:r>
          </a:p>
        </p:txBody>
      </p:sp>
      <p:sp>
        <p:nvSpPr>
          <p:cNvPr id="25" name="Ovale 24">
            <a:extLst>
              <a:ext uri="{FF2B5EF4-FFF2-40B4-BE49-F238E27FC236}">
                <a16:creationId xmlns:a16="http://schemas.microsoft.com/office/drawing/2014/main" id="{C440C44D-1AD8-C3B3-3E6B-598B597C620A}"/>
              </a:ext>
            </a:extLst>
          </p:cNvPr>
          <p:cNvSpPr/>
          <p:nvPr userDrawn="1"/>
        </p:nvSpPr>
        <p:spPr>
          <a:xfrm>
            <a:off x="1564713" y="1173237"/>
            <a:ext cx="284407" cy="284407"/>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vale 28">
            <a:extLst>
              <a:ext uri="{FF2B5EF4-FFF2-40B4-BE49-F238E27FC236}">
                <a16:creationId xmlns:a16="http://schemas.microsoft.com/office/drawing/2014/main" id="{74481328-32F3-FD86-53AB-5145ABE9AB2B}"/>
              </a:ext>
            </a:extLst>
          </p:cNvPr>
          <p:cNvSpPr/>
          <p:nvPr userDrawn="1"/>
        </p:nvSpPr>
        <p:spPr>
          <a:xfrm>
            <a:off x="2391672" y="1652687"/>
            <a:ext cx="152400" cy="152400"/>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e 29">
            <a:extLst>
              <a:ext uri="{FF2B5EF4-FFF2-40B4-BE49-F238E27FC236}">
                <a16:creationId xmlns:a16="http://schemas.microsoft.com/office/drawing/2014/main" id="{F6EF75AA-BD61-6004-7784-C64A0A36D24F}"/>
              </a:ext>
            </a:extLst>
          </p:cNvPr>
          <p:cNvSpPr/>
          <p:nvPr userDrawn="1"/>
        </p:nvSpPr>
        <p:spPr>
          <a:xfrm>
            <a:off x="3962400" y="5683327"/>
            <a:ext cx="152400" cy="152400"/>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1" name="Immagine 40">
            <a:extLst>
              <a:ext uri="{FF2B5EF4-FFF2-40B4-BE49-F238E27FC236}">
                <a16:creationId xmlns:a16="http://schemas.microsoft.com/office/drawing/2014/main" id="{6C504BBE-8560-4B46-B9B9-0676E0433AE7}"/>
              </a:ext>
            </a:extLst>
          </p:cNvPr>
          <p:cNvPicPr>
            <a:picLocks noChangeAspect="1"/>
          </p:cNvPicPr>
          <p:nvPr userDrawn="1"/>
        </p:nvPicPr>
        <p:blipFill>
          <a:blip r:embed="rId2"/>
          <a:stretch>
            <a:fillRect/>
          </a:stretch>
        </p:blipFill>
        <p:spPr>
          <a:xfrm>
            <a:off x="2485832" y="470340"/>
            <a:ext cx="2317694" cy="1737434"/>
          </a:xfrm>
          <a:prstGeom prst="rect">
            <a:avLst/>
          </a:prstGeom>
        </p:spPr>
      </p:pic>
      <p:sp>
        <p:nvSpPr>
          <p:cNvPr id="42" name="Ovale 41">
            <a:extLst>
              <a:ext uri="{FF2B5EF4-FFF2-40B4-BE49-F238E27FC236}">
                <a16:creationId xmlns:a16="http://schemas.microsoft.com/office/drawing/2014/main" id="{C6E4807A-5229-A306-4B4B-1CCD133CAE49}"/>
              </a:ext>
            </a:extLst>
          </p:cNvPr>
          <p:cNvSpPr/>
          <p:nvPr userDrawn="1"/>
        </p:nvSpPr>
        <p:spPr>
          <a:xfrm rot="15828499">
            <a:off x="2827759" y="444217"/>
            <a:ext cx="1789679" cy="1789679"/>
          </a:xfrm>
          <a:prstGeom prst="ellipse">
            <a:avLst/>
          </a:prstGeom>
          <a:noFill/>
          <a:ln>
            <a:solidFill>
              <a:srgbClr val="825D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Titolo 1">
            <a:extLst>
              <a:ext uri="{FF2B5EF4-FFF2-40B4-BE49-F238E27FC236}">
                <a16:creationId xmlns:a16="http://schemas.microsoft.com/office/drawing/2014/main" id="{77EFD63D-BFE3-0488-37BD-693E100FE39D}"/>
              </a:ext>
            </a:extLst>
          </p:cNvPr>
          <p:cNvSpPr>
            <a:spLocks noGrp="1"/>
          </p:cNvSpPr>
          <p:nvPr>
            <p:ph type="title" hasCustomPrompt="1"/>
          </p:nvPr>
        </p:nvSpPr>
        <p:spPr>
          <a:xfrm>
            <a:off x="6242235" y="548002"/>
            <a:ext cx="4460876" cy="492604"/>
          </a:xfrm>
          <a:prstGeom prst="rect">
            <a:avLst/>
          </a:prstGeom>
        </p:spPr>
        <p:txBody>
          <a:bodyPr/>
          <a:lstStyle>
            <a:lvl1pPr algn="l">
              <a:defRPr sz="3000" b="1">
                <a:solidFill>
                  <a:srgbClr val="825DC7"/>
                </a:solidFill>
              </a:defRPr>
            </a:lvl1pPr>
          </a:lstStyle>
          <a:p>
            <a:r>
              <a:rPr lang="it-IT"/>
              <a:t>Title</a:t>
            </a:r>
          </a:p>
        </p:txBody>
      </p:sp>
      <p:sp>
        <p:nvSpPr>
          <p:cNvPr id="20" name="Rettangolo 19">
            <a:extLst>
              <a:ext uri="{FF2B5EF4-FFF2-40B4-BE49-F238E27FC236}">
                <a16:creationId xmlns:a16="http://schemas.microsoft.com/office/drawing/2014/main" id="{85060220-6F20-0903-A37A-49CB3133F4C0}"/>
              </a:ext>
            </a:extLst>
          </p:cNvPr>
          <p:cNvSpPr/>
          <p:nvPr userDrawn="1"/>
        </p:nvSpPr>
        <p:spPr>
          <a:xfrm>
            <a:off x="0" y="6346141"/>
            <a:ext cx="12192000" cy="511859"/>
          </a:xfrm>
          <a:prstGeom prst="rect">
            <a:avLst/>
          </a:prstGeom>
          <a:solidFill>
            <a:srgbClr val="825DC7"/>
          </a:solidFill>
          <a:ln>
            <a:solidFill>
              <a:srgbClr val="825D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8BCFAE4C-6CB8-56CE-CA23-2B5084FEBFA5}"/>
              </a:ext>
            </a:extLst>
          </p:cNvPr>
          <p:cNvSpPr/>
          <p:nvPr userDrawn="1"/>
        </p:nvSpPr>
        <p:spPr>
          <a:xfrm rot="1800000">
            <a:off x="-422379" y="5994089"/>
            <a:ext cx="1140235" cy="1140235"/>
          </a:xfrm>
          <a:prstGeom prst="ellipse">
            <a:avLst/>
          </a:prstGeom>
          <a:solidFill>
            <a:schemeClr val="accent1">
              <a:alpha val="0"/>
            </a:schemeClr>
          </a:solidFill>
          <a:ln w="12700">
            <a:gradFill>
              <a:gsLst>
                <a:gs pos="0">
                  <a:srgbClr val="BBC7D6"/>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2A0CD678-6846-E8DB-1410-F09D2696304F}"/>
              </a:ext>
            </a:extLst>
          </p:cNvPr>
          <p:cNvSpPr txBox="1"/>
          <p:nvPr userDrawn="1"/>
        </p:nvSpPr>
        <p:spPr>
          <a:xfrm>
            <a:off x="838201" y="6448181"/>
            <a:ext cx="1847127" cy="307777"/>
          </a:xfrm>
          <a:prstGeom prst="rect">
            <a:avLst/>
          </a:prstGeom>
          <a:noFill/>
        </p:spPr>
        <p:txBody>
          <a:bodyPr wrap="square" rtlCol="0">
            <a:spAutoFit/>
          </a:bodyPr>
          <a:lstStyle/>
          <a:p>
            <a:r>
              <a:rPr lang="it-IT" sz="1400" err="1">
                <a:solidFill>
                  <a:srgbClr val="BBC7D6"/>
                </a:solidFill>
              </a:rPr>
              <a:t>leaf.space</a:t>
            </a:r>
            <a:endParaRPr lang="it-IT" sz="1400">
              <a:solidFill>
                <a:srgbClr val="BBC7D6"/>
              </a:solidFill>
            </a:endParaRPr>
          </a:p>
        </p:txBody>
      </p:sp>
      <p:sp>
        <p:nvSpPr>
          <p:cNvPr id="26" name="CasellaDiTesto 25">
            <a:extLst>
              <a:ext uri="{FF2B5EF4-FFF2-40B4-BE49-F238E27FC236}">
                <a16:creationId xmlns:a16="http://schemas.microsoft.com/office/drawing/2014/main" id="{D7CE6F2C-A9B9-DF51-925B-5B771EEAA22D}"/>
              </a:ext>
            </a:extLst>
          </p:cNvPr>
          <p:cNvSpPr txBox="1"/>
          <p:nvPr userDrawn="1"/>
        </p:nvSpPr>
        <p:spPr>
          <a:xfrm>
            <a:off x="5126279" y="6461807"/>
            <a:ext cx="1847127" cy="307777"/>
          </a:xfrm>
          <a:prstGeom prst="rect">
            <a:avLst/>
          </a:prstGeom>
          <a:noFill/>
        </p:spPr>
        <p:txBody>
          <a:bodyPr wrap="square" rtlCol="0">
            <a:spAutoFit/>
          </a:bodyPr>
          <a:lstStyle/>
          <a:p>
            <a:pPr algn="ctr"/>
            <a:r>
              <a:rPr lang="it-IT" sz="1400" err="1">
                <a:solidFill>
                  <a:srgbClr val="BBC7D6"/>
                </a:solidFill>
              </a:rPr>
              <a:t>confidential</a:t>
            </a:r>
            <a:endParaRPr lang="it-IT" sz="1400">
              <a:solidFill>
                <a:srgbClr val="BBC7D6"/>
              </a:solidFill>
            </a:endParaRPr>
          </a:p>
        </p:txBody>
      </p:sp>
      <p:sp>
        <p:nvSpPr>
          <p:cNvPr id="27" name="Segnaposto testo 22">
            <a:extLst>
              <a:ext uri="{FF2B5EF4-FFF2-40B4-BE49-F238E27FC236}">
                <a16:creationId xmlns:a16="http://schemas.microsoft.com/office/drawing/2014/main" id="{A0021FC6-CAD1-8CC9-024B-2A17AA5600F6}"/>
              </a:ext>
            </a:extLst>
          </p:cNvPr>
          <p:cNvSpPr>
            <a:spLocks noGrp="1"/>
          </p:cNvSpPr>
          <p:nvPr>
            <p:ph type="body" sz="quarter" idx="27" hasCustomPrompt="1"/>
          </p:nvPr>
        </p:nvSpPr>
        <p:spPr>
          <a:xfrm>
            <a:off x="11040750" y="6494933"/>
            <a:ext cx="264801" cy="261025"/>
          </a:xfrm>
          <a:prstGeom prst="rect">
            <a:avLst/>
          </a:prstGeom>
        </p:spPr>
        <p:txBody>
          <a:bodyPr/>
          <a:lstStyle>
            <a:lvl1pPr marL="0" indent="0" algn="r">
              <a:buNone/>
              <a:defRPr sz="1400" b="1">
                <a:solidFill>
                  <a:srgbClr val="BBC7D6"/>
                </a:solidFill>
              </a:defRPr>
            </a:lvl1pPr>
          </a:lstStyle>
          <a:p>
            <a:pPr lvl="0"/>
            <a:r>
              <a:rPr lang="it-IT"/>
              <a:t>1</a:t>
            </a:r>
          </a:p>
        </p:txBody>
      </p:sp>
      <p:sp>
        <p:nvSpPr>
          <p:cNvPr id="32" name="Ovale 31">
            <a:extLst>
              <a:ext uri="{FF2B5EF4-FFF2-40B4-BE49-F238E27FC236}">
                <a16:creationId xmlns:a16="http://schemas.microsoft.com/office/drawing/2014/main" id="{45770976-DEC5-7C33-E904-9EAA91D00F36}"/>
              </a:ext>
            </a:extLst>
          </p:cNvPr>
          <p:cNvSpPr/>
          <p:nvPr userDrawn="1"/>
        </p:nvSpPr>
        <p:spPr>
          <a:xfrm>
            <a:off x="644664" y="6533222"/>
            <a:ext cx="137696" cy="137696"/>
          </a:xfrm>
          <a:prstGeom prst="ellipse">
            <a:avLst/>
          </a:prstGeom>
          <a:solidFill>
            <a:srgbClr val="BBC7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Ovale 32">
            <a:extLst>
              <a:ext uri="{FF2B5EF4-FFF2-40B4-BE49-F238E27FC236}">
                <a16:creationId xmlns:a16="http://schemas.microsoft.com/office/drawing/2014/main" id="{2DB9DCD3-72E0-A38B-6192-AD24C8A0103C}"/>
              </a:ext>
            </a:extLst>
          </p:cNvPr>
          <p:cNvSpPr/>
          <p:nvPr userDrawn="1"/>
        </p:nvSpPr>
        <p:spPr>
          <a:xfrm rot="5190611">
            <a:off x="-241836" y="6186804"/>
            <a:ext cx="779148" cy="779148"/>
          </a:xfrm>
          <a:prstGeom prst="ellipse">
            <a:avLst/>
          </a:prstGeom>
          <a:solidFill>
            <a:schemeClr val="accent1">
              <a:alpha val="0"/>
            </a:schemeClr>
          </a:solidFill>
          <a:ln w="12700">
            <a:gradFill>
              <a:gsLst>
                <a:gs pos="0">
                  <a:srgbClr val="BBC7D6"/>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0B74F564-D287-8B7C-F079-C95A88626587}"/>
              </a:ext>
            </a:extLst>
          </p:cNvPr>
          <p:cNvPicPr>
            <a:picLocks noChangeAspect="1"/>
          </p:cNvPicPr>
          <p:nvPr userDrawn="1"/>
        </p:nvPicPr>
        <p:blipFill>
          <a:blip r:embed="rId3"/>
          <a:stretch>
            <a:fillRect/>
          </a:stretch>
        </p:blipFill>
        <p:spPr>
          <a:xfrm>
            <a:off x="10990264" y="465915"/>
            <a:ext cx="533400" cy="647700"/>
          </a:xfrm>
          <a:prstGeom prst="rect">
            <a:avLst/>
          </a:prstGeom>
        </p:spPr>
      </p:pic>
    </p:spTree>
    <p:extLst>
      <p:ext uri="{BB962C8B-B14F-4D97-AF65-F5344CB8AC3E}">
        <p14:creationId xmlns:p14="http://schemas.microsoft.com/office/powerpoint/2010/main" val="73402018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5B555333-A781-5FF9-0873-DCE82558E565}"/>
              </a:ext>
            </a:extLst>
          </p:cNvPr>
          <p:cNvSpPr>
            <a:spLocks noGrp="1"/>
          </p:cNvSpPr>
          <p:nvPr>
            <p:ph type="body" idx="1" hasCustomPrompt="1"/>
          </p:nvPr>
        </p:nvSpPr>
        <p:spPr>
          <a:xfrm>
            <a:off x="1212690" y="1400037"/>
            <a:ext cx="10310974" cy="417517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tint val="82000"/>
                  </a:schemeClr>
                </a:solidFill>
              </a:defRPr>
            </a:lvl1pPr>
            <a:lvl2pPr marL="457200" indent="0">
              <a:buNone/>
              <a:defRPr sz="16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err="1"/>
              <a:t>Lorem</a:t>
            </a:r>
            <a:r>
              <a:rPr lang="it-IT"/>
              <a:t> </a:t>
            </a:r>
            <a:r>
              <a:rPr lang="it-IT" err="1"/>
              <a:t>ipsum</a:t>
            </a:r>
            <a:r>
              <a:rPr lang="it-IT"/>
              <a:t> dolor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Sed do </a:t>
            </a:r>
            <a:r>
              <a:rPr lang="it-IT" err="1"/>
              <a:t>eiusmod</a:t>
            </a:r>
            <a:r>
              <a:rPr lang="it-IT"/>
              <a:t> </a:t>
            </a:r>
            <a:r>
              <a:rPr lang="it-IT" err="1"/>
              <a:t>tempor</a:t>
            </a:r>
            <a:r>
              <a:rPr lang="it-IT"/>
              <a:t> </a:t>
            </a:r>
            <a:r>
              <a:rPr lang="it-IT" err="1"/>
              <a:t>incididunt</a:t>
            </a:r>
            <a:r>
              <a:rPr lang="it-IT"/>
              <a:t> ut labore et dolore magna </a:t>
            </a:r>
            <a:r>
              <a:rPr lang="it-IT" err="1"/>
              <a:t>aliqua</a:t>
            </a:r>
            <a:r>
              <a:rPr lang="it-IT"/>
              <a:t>. Ut </a:t>
            </a:r>
            <a:r>
              <a:rPr lang="it-IT" err="1"/>
              <a:t>enim</a:t>
            </a:r>
            <a:r>
              <a:rPr lang="it-IT"/>
              <a:t> ad </a:t>
            </a:r>
            <a:r>
              <a:rPr lang="it-IT" err="1"/>
              <a:t>minim</a:t>
            </a:r>
            <a:r>
              <a:rPr lang="it-IT"/>
              <a:t> </a:t>
            </a:r>
            <a:r>
              <a:rPr lang="it-IT" err="1"/>
              <a:t>veniam</a:t>
            </a:r>
            <a:r>
              <a:rPr lang="it-IT"/>
              <a:t>, </a:t>
            </a:r>
            <a:r>
              <a:rPr lang="it-IT" err="1"/>
              <a:t>quis</a:t>
            </a:r>
            <a:r>
              <a:rPr lang="it-IT"/>
              <a:t> </a:t>
            </a:r>
            <a:r>
              <a:rPr lang="it-IT" err="1"/>
              <a:t>nostrud</a:t>
            </a:r>
            <a:r>
              <a:rPr lang="it-IT"/>
              <a:t> </a:t>
            </a:r>
            <a:r>
              <a:rPr lang="it-IT" err="1"/>
              <a:t>exercitation</a:t>
            </a:r>
            <a:r>
              <a:rPr lang="it-IT"/>
              <a:t> </a:t>
            </a:r>
            <a:r>
              <a:rPr lang="it-IT" err="1"/>
              <a:t>ullamco</a:t>
            </a:r>
            <a:r>
              <a:rPr lang="it-IT"/>
              <a:t> </a:t>
            </a:r>
            <a:r>
              <a:rPr lang="it-IT" err="1"/>
              <a:t>laboris</a:t>
            </a:r>
            <a:r>
              <a:rPr lang="it-IT"/>
              <a:t> </a:t>
            </a:r>
            <a:r>
              <a:rPr lang="it-IT" err="1"/>
              <a:t>nisi</a:t>
            </a:r>
            <a:r>
              <a:rPr lang="it-IT"/>
              <a:t> ut </a:t>
            </a:r>
            <a:r>
              <a:rPr lang="it-IT" err="1"/>
              <a:t>aliquip</a:t>
            </a:r>
            <a:r>
              <a:rPr lang="it-IT"/>
              <a:t> ex ea commodo </a:t>
            </a:r>
            <a:r>
              <a:rPr lang="it-IT" err="1"/>
              <a:t>consequat</a:t>
            </a:r>
            <a:r>
              <a:rPr lang="it-IT"/>
              <a:t>. </a:t>
            </a:r>
            <a:r>
              <a:rPr lang="it-IT" err="1"/>
              <a:t>Duis</a:t>
            </a:r>
            <a:r>
              <a:rPr lang="it-IT"/>
              <a:t> </a:t>
            </a:r>
            <a:r>
              <a:rPr lang="it-IT" err="1"/>
              <a:t>aute</a:t>
            </a:r>
            <a:r>
              <a:rPr lang="it-IT"/>
              <a:t> </a:t>
            </a:r>
            <a:r>
              <a:rPr lang="it-IT" err="1"/>
              <a:t>irure</a:t>
            </a:r>
            <a:r>
              <a:rPr lang="it-IT"/>
              <a:t> dolor in </a:t>
            </a:r>
            <a:r>
              <a:rPr lang="it-IT" err="1"/>
              <a:t>reprehenderit</a:t>
            </a:r>
            <a:r>
              <a:rPr lang="it-IT"/>
              <a:t> in </a:t>
            </a:r>
            <a:r>
              <a:rPr lang="it-IT" err="1"/>
              <a:t>voluptate</a:t>
            </a:r>
            <a:r>
              <a:rPr lang="it-IT"/>
              <a:t> </a:t>
            </a:r>
            <a:r>
              <a:rPr lang="it-IT" err="1"/>
              <a:t>velit</a:t>
            </a:r>
            <a:r>
              <a:rPr lang="it-IT"/>
              <a:t> esse </a:t>
            </a:r>
            <a:r>
              <a:rPr lang="it-IT" err="1"/>
              <a:t>cillum</a:t>
            </a:r>
            <a:r>
              <a:rPr lang="it-IT"/>
              <a:t> dolore </a:t>
            </a:r>
            <a:r>
              <a:rPr lang="it-IT" err="1"/>
              <a:t>eu</a:t>
            </a:r>
            <a:r>
              <a:rPr lang="it-IT"/>
              <a:t> </a:t>
            </a:r>
            <a:r>
              <a:rPr lang="it-IT" err="1"/>
              <a:t>fugiat</a:t>
            </a:r>
            <a:r>
              <a:rPr lang="it-IT"/>
              <a:t> nulla </a:t>
            </a:r>
            <a:r>
              <a:rPr lang="it-IT" err="1"/>
              <a:t>pariatur</a:t>
            </a:r>
            <a:r>
              <a:rPr lang="it-IT"/>
              <a:t>. </a:t>
            </a:r>
            <a:r>
              <a:rPr lang="it-IT" err="1"/>
              <a:t>Excepteur</a:t>
            </a:r>
            <a:r>
              <a:rPr lang="it-IT"/>
              <a:t> </a:t>
            </a:r>
            <a:r>
              <a:rPr lang="it-IT" err="1"/>
              <a:t>sint</a:t>
            </a:r>
            <a:r>
              <a:rPr lang="it-IT"/>
              <a:t> </a:t>
            </a:r>
            <a:r>
              <a:rPr lang="it-IT" err="1"/>
              <a:t>occaecat</a:t>
            </a:r>
            <a:r>
              <a:rPr lang="it-IT"/>
              <a:t> </a:t>
            </a:r>
            <a:r>
              <a:rPr lang="it-IT" err="1"/>
              <a:t>cupidatat</a:t>
            </a:r>
            <a:r>
              <a:rPr lang="it-IT"/>
              <a:t> non </a:t>
            </a:r>
            <a:r>
              <a:rPr lang="it-IT" err="1"/>
              <a:t>proident</a:t>
            </a:r>
            <a:r>
              <a:rPr lang="it-IT"/>
              <a:t>, </a:t>
            </a:r>
            <a:r>
              <a:rPr lang="it-IT" err="1"/>
              <a:t>sunt</a:t>
            </a:r>
            <a:r>
              <a:rPr lang="it-IT"/>
              <a:t> in culpa qui officia </a:t>
            </a:r>
            <a:r>
              <a:rPr lang="it-IT" err="1"/>
              <a:t>deserunt</a:t>
            </a:r>
            <a:r>
              <a:rPr lang="it-IT"/>
              <a:t> </a:t>
            </a:r>
            <a:r>
              <a:rPr lang="it-IT" err="1"/>
              <a:t>mollit</a:t>
            </a:r>
            <a:r>
              <a:rPr lang="it-IT"/>
              <a:t> </a:t>
            </a:r>
            <a:r>
              <a:rPr lang="it-IT" err="1"/>
              <a:t>anim</a:t>
            </a:r>
            <a:r>
              <a:rPr lang="it-IT"/>
              <a:t> id est </a:t>
            </a:r>
            <a:r>
              <a:rPr lang="it-IT" err="1"/>
              <a:t>laborum</a:t>
            </a:r>
            <a:r>
              <a:rPr lang="it-IT"/>
              <a:t>. </a:t>
            </a:r>
            <a:r>
              <a:rPr lang="it-IT" err="1"/>
              <a:t>Lorem</a:t>
            </a:r>
            <a:r>
              <a:rPr lang="it-IT"/>
              <a:t> </a:t>
            </a:r>
            <a:r>
              <a:rPr lang="it-IT" err="1"/>
              <a:t>ipsum</a:t>
            </a:r>
            <a:r>
              <a:rPr lang="it-IT"/>
              <a:t> dolor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Sed do </a:t>
            </a:r>
            <a:r>
              <a:rPr lang="it-IT" err="1"/>
              <a:t>eiusmod</a:t>
            </a:r>
            <a:r>
              <a:rPr lang="it-IT"/>
              <a:t> </a:t>
            </a:r>
            <a:r>
              <a:rPr lang="it-IT" err="1"/>
              <a:t>tempor</a:t>
            </a:r>
            <a:r>
              <a:rPr lang="it-IT"/>
              <a:t> </a:t>
            </a:r>
            <a:r>
              <a:rPr lang="it-IT" err="1"/>
              <a:t>incididunt</a:t>
            </a:r>
            <a:r>
              <a:rPr lang="it-IT"/>
              <a:t> ut labore et dolore magna </a:t>
            </a:r>
            <a:r>
              <a:rPr lang="it-IT" err="1"/>
              <a:t>aliqua</a:t>
            </a:r>
            <a:r>
              <a:rPr lang="it-IT"/>
              <a:t>. Ut </a:t>
            </a:r>
            <a:r>
              <a:rPr lang="it-IT" err="1"/>
              <a:t>enim</a:t>
            </a:r>
            <a:r>
              <a:rPr lang="it-IT"/>
              <a:t> ad </a:t>
            </a:r>
            <a:r>
              <a:rPr lang="it-IT" err="1"/>
              <a:t>minim</a:t>
            </a:r>
            <a:r>
              <a:rPr lang="it-IT"/>
              <a:t> </a:t>
            </a:r>
            <a:r>
              <a:rPr lang="it-IT" err="1"/>
              <a:t>veniam</a:t>
            </a:r>
            <a:r>
              <a:rPr lang="it-IT"/>
              <a:t>, </a:t>
            </a:r>
            <a:r>
              <a:rPr lang="it-IT" err="1"/>
              <a:t>quis</a:t>
            </a:r>
            <a:r>
              <a:rPr lang="it-IT"/>
              <a:t> </a:t>
            </a:r>
            <a:r>
              <a:rPr lang="it-IT" err="1"/>
              <a:t>nostrud</a:t>
            </a:r>
            <a:r>
              <a:rPr lang="it-IT"/>
              <a:t> </a:t>
            </a:r>
            <a:r>
              <a:rPr lang="it-IT" err="1"/>
              <a:t>exercitation</a:t>
            </a:r>
            <a:r>
              <a:rPr lang="it-IT"/>
              <a:t> </a:t>
            </a:r>
            <a:r>
              <a:rPr lang="it-IT" err="1"/>
              <a:t>ullamco</a:t>
            </a:r>
            <a:r>
              <a:rPr lang="it-IT"/>
              <a:t> </a:t>
            </a:r>
            <a:r>
              <a:rPr lang="it-IT" err="1"/>
              <a:t>laboris</a:t>
            </a:r>
            <a:r>
              <a:rPr lang="it-IT"/>
              <a:t> </a:t>
            </a:r>
            <a:r>
              <a:rPr lang="it-IT" err="1"/>
              <a:t>nisi</a:t>
            </a:r>
            <a:r>
              <a:rPr lang="it-IT"/>
              <a:t> ut </a:t>
            </a:r>
            <a:r>
              <a:rPr lang="it-IT" err="1"/>
              <a:t>aliquip</a:t>
            </a:r>
            <a:r>
              <a:rPr lang="it-IT"/>
              <a:t> ex ea commodo </a:t>
            </a:r>
            <a:r>
              <a:rPr lang="it-IT" err="1"/>
              <a:t>consequat</a:t>
            </a:r>
            <a:r>
              <a:rPr lang="it-IT"/>
              <a:t>. </a:t>
            </a:r>
            <a:r>
              <a:rPr lang="it-IT" err="1"/>
              <a:t>Duis</a:t>
            </a:r>
            <a:r>
              <a:rPr lang="it-IT"/>
              <a:t> </a:t>
            </a:r>
            <a:r>
              <a:rPr lang="it-IT" err="1"/>
              <a:t>aute</a:t>
            </a:r>
            <a:r>
              <a:rPr lang="it-IT"/>
              <a:t> </a:t>
            </a:r>
            <a:r>
              <a:rPr lang="it-IT" err="1"/>
              <a:t>irure</a:t>
            </a:r>
            <a:r>
              <a:rPr lang="it-IT"/>
              <a:t> dolor in </a:t>
            </a:r>
            <a:r>
              <a:rPr lang="it-IT" err="1"/>
              <a:t>reprehenderit</a:t>
            </a:r>
            <a:r>
              <a:rPr lang="it-IT"/>
              <a:t> in </a:t>
            </a:r>
            <a:r>
              <a:rPr lang="it-IT" err="1"/>
              <a:t>voluptate</a:t>
            </a:r>
            <a:r>
              <a:rPr lang="it-IT"/>
              <a:t> </a:t>
            </a:r>
            <a:r>
              <a:rPr lang="it-IT" err="1"/>
              <a:t>velit</a:t>
            </a:r>
            <a:r>
              <a:rPr lang="it-IT"/>
              <a:t> esse </a:t>
            </a:r>
            <a:r>
              <a:rPr lang="it-IT" err="1"/>
              <a:t>cillum</a:t>
            </a:r>
            <a:r>
              <a:rPr lang="it-IT"/>
              <a:t> dolore </a:t>
            </a:r>
            <a:r>
              <a:rPr lang="it-IT" err="1"/>
              <a:t>eu</a:t>
            </a:r>
            <a:r>
              <a:rPr lang="it-IT"/>
              <a:t> </a:t>
            </a:r>
            <a:r>
              <a:rPr lang="it-IT" err="1"/>
              <a:t>fugiat</a:t>
            </a:r>
            <a:r>
              <a:rPr lang="it-IT"/>
              <a:t> nulla </a:t>
            </a:r>
            <a:r>
              <a:rPr lang="it-IT" err="1"/>
              <a:t>pariatur</a:t>
            </a:r>
            <a:r>
              <a:rPr lang="it-IT"/>
              <a:t>. </a:t>
            </a:r>
            <a:r>
              <a:rPr lang="it-IT" err="1"/>
              <a:t>Excepteur</a:t>
            </a:r>
            <a:r>
              <a:rPr lang="it-IT"/>
              <a:t> </a:t>
            </a:r>
            <a:r>
              <a:rPr lang="it-IT" err="1"/>
              <a:t>sint</a:t>
            </a:r>
            <a:r>
              <a:rPr lang="it-IT"/>
              <a:t> </a:t>
            </a:r>
            <a:r>
              <a:rPr lang="it-IT" err="1"/>
              <a:t>occaecat</a:t>
            </a:r>
            <a:r>
              <a:rPr lang="it-IT"/>
              <a:t> </a:t>
            </a:r>
            <a:r>
              <a:rPr lang="it-IT" err="1"/>
              <a:t>cupidatat</a:t>
            </a:r>
            <a:r>
              <a:rPr lang="it-IT"/>
              <a:t> non </a:t>
            </a:r>
            <a:r>
              <a:rPr lang="it-IT" err="1"/>
              <a:t>proident</a:t>
            </a:r>
            <a:r>
              <a:rPr lang="it-IT"/>
              <a:t>, </a:t>
            </a:r>
            <a:r>
              <a:rPr lang="it-IT" err="1"/>
              <a:t>sunt</a:t>
            </a:r>
            <a:r>
              <a:rPr lang="it-IT"/>
              <a:t> in culpa qui officia </a:t>
            </a:r>
            <a:r>
              <a:rPr lang="it-IT" err="1"/>
              <a:t>deserunt</a:t>
            </a:r>
            <a:r>
              <a:rPr lang="it-IT"/>
              <a:t> </a:t>
            </a:r>
            <a:r>
              <a:rPr lang="it-IT" err="1"/>
              <a:t>mollit</a:t>
            </a:r>
            <a:r>
              <a:rPr lang="it-IT"/>
              <a:t> </a:t>
            </a:r>
            <a:r>
              <a:rPr lang="it-IT" err="1"/>
              <a:t>anim</a:t>
            </a:r>
            <a:r>
              <a:rPr lang="it-IT"/>
              <a:t> id est </a:t>
            </a:r>
            <a:r>
              <a:rPr lang="it-IT" err="1"/>
              <a:t>laborum</a:t>
            </a:r>
            <a:r>
              <a:rPr lang="it-IT"/>
              <a:t>. </a:t>
            </a:r>
            <a:r>
              <a:rPr lang="it-IT" err="1"/>
              <a:t>Lorem</a:t>
            </a:r>
            <a:r>
              <a:rPr lang="it-IT"/>
              <a:t> </a:t>
            </a:r>
            <a:r>
              <a:rPr lang="it-IT" err="1"/>
              <a:t>ipsum</a:t>
            </a:r>
            <a:r>
              <a:rPr lang="it-IT"/>
              <a:t> dolor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Sed do </a:t>
            </a:r>
            <a:r>
              <a:rPr lang="it-IT" err="1"/>
              <a:t>eiusmod</a:t>
            </a:r>
            <a:r>
              <a:rPr lang="it-IT"/>
              <a:t> </a:t>
            </a:r>
            <a:r>
              <a:rPr lang="it-IT" err="1"/>
              <a:t>tempor</a:t>
            </a:r>
            <a:r>
              <a:rPr lang="it-IT"/>
              <a:t> </a:t>
            </a:r>
            <a:r>
              <a:rPr lang="it-IT" err="1"/>
              <a:t>incididunt</a:t>
            </a:r>
            <a:r>
              <a:rPr lang="it-IT"/>
              <a:t> ut labore et dolore magna </a:t>
            </a:r>
            <a:r>
              <a:rPr lang="it-IT" err="1"/>
              <a:t>aliqua</a:t>
            </a:r>
            <a:r>
              <a:rPr lang="it-IT"/>
              <a:t>. Ut </a:t>
            </a:r>
            <a:r>
              <a:rPr lang="it-IT" err="1"/>
              <a:t>enim</a:t>
            </a:r>
            <a:r>
              <a:rPr lang="it-IT"/>
              <a:t> ad </a:t>
            </a:r>
            <a:r>
              <a:rPr lang="it-IT" err="1"/>
              <a:t>minim</a:t>
            </a:r>
            <a:r>
              <a:rPr lang="it-IT"/>
              <a:t> </a:t>
            </a:r>
            <a:r>
              <a:rPr lang="it-IT" err="1"/>
              <a:t>veniam</a:t>
            </a:r>
            <a:r>
              <a:rPr lang="it-IT"/>
              <a:t>, </a:t>
            </a:r>
            <a:r>
              <a:rPr lang="it-IT" err="1"/>
              <a:t>quis</a:t>
            </a:r>
            <a:r>
              <a:rPr lang="it-IT"/>
              <a:t> </a:t>
            </a:r>
            <a:r>
              <a:rPr lang="it-IT" err="1"/>
              <a:t>nostrud</a:t>
            </a:r>
            <a:r>
              <a:rPr lang="it-IT"/>
              <a:t> </a:t>
            </a:r>
            <a:r>
              <a:rPr lang="it-IT" err="1"/>
              <a:t>exercitation</a:t>
            </a:r>
            <a:r>
              <a:rPr lang="it-IT"/>
              <a:t> </a:t>
            </a:r>
            <a:r>
              <a:rPr lang="it-IT" err="1"/>
              <a:t>ullamco</a:t>
            </a:r>
            <a:r>
              <a:rPr lang="it-IT"/>
              <a:t> </a:t>
            </a:r>
            <a:r>
              <a:rPr lang="it-IT" err="1"/>
              <a:t>laboris</a:t>
            </a:r>
            <a:r>
              <a:rPr lang="it-IT"/>
              <a:t> </a:t>
            </a:r>
            <a:r>
              <a:rPr lang="it-IT" err="1"/>
              <a:t>nisi</a:t>
            </a:r>
            <a:r>
              <a:rPr lang="it-IT"/>
              <a:t> ut </a:t>
            </a:r>
            <a:r>
              <a:rPr lang="it-IT" err="1"/>
              <a:t>aliquip</a:t>
            </a:r>
            <a:r>
              <a:rPr lang="it-IT"/>
              <a:t> ex ea commodo </a:t>
            </a:r>
            <a:r>
              <a:rPr lang="it-IT" err="1"/>
              <a:t>consequat</a:t>
            </a:r>
            <a:r>
              <a:rPr lang="it-IT"/>
              <a:t>. </a:t>
            </a:r>
            <a:r>
              <a:rPr lang="it-IT" err="1"/>
              <a:t>Duis</a:t>
            </a:r>
            <a:r>
              <a:rPr lang="it-IT"/>
              <a:t> </a:t>
            </a:r>
            <a:r>
              <a:rPr lang="it-IT" err="1"/>
              <a:t>aute</a:t>
            </a:r>
            <a:r>
              <a:rPr lang="it-IT"/>
              <a:t> </a:t>
            </a:r>
            <a:r>
              <a:rPr lang="it-IT" err="1"/>
              <a:t>irure</a:t>
            </a:r>
            <a:r>
              <a:rPr lang="it-IT"/>
              <a:t> dolor in </a:t>
            </a:r>
            <a:r>
              <a:rPr lang="it-IT" err="1"/>
              <a:t>reprehenderit</a:t>
            </a:r>
            <a:r>
              <a:rPr lang="it-IT"/>
              <a:t> in </a:t>
            </a:r>
            <a:r>
              <a:rPr lang="it-IT" err="1"/>
              <a:t>voluptate</a:t>
            </a:r>
            <a:r>
              <a:rPr lang="it-IT"/>
              <a:t> </a:t>
            </a:r>
            <a:r>
              <a:rPr lang="it-IT" err="1"/>
              <a:t>velit</a:t>
            </a:r>
            <a:r>
              <a:rPr lang="it-IT"/>
              <a:t> esse </a:t>
            </a:r>
            <a:r>
              <a:rPr lang="it-IT" err="1"/>
              <a:t>cillum</a:t>
            </a:r>
            <a:r>
              <a:rPr lang="it-IT"/>
              <a:t> dolore </a:t>
            </a:r>
            <a:r>
              <a:rPr lang="it-IT" err="1"/>
              <a:t>eu</a:t>
            </a:r>
            <a:r>
              <a:rPr lang="it-IT"/>
              <a:t> </a:t>
            </a:r>
            <a:r>
              <a:rPr lang="it-IT" err="1"/>
              <a:t>fugiat</a:t>
            </a:r>
            <a:r>
              <a:rPr lang="it-IT"/>
              <a:t> nulla </a:t>
            </a:r>
            <a:r>
              <a:rPr lang="it-IT" err="1"/>
              <a:t>pariatur</a:t>
            </a:r>
            <a:r>
              <a:rPr lang="it-IT"/>
              <a:t>. </a:t>
            </a:r>
            <a:r>
              <a:rPr lang="it-IT" err="1"/>
              <a:t>Excepteur</a:t>
            </a:r>
            <a:r>
              <a:rPr lang="it-IT"/>
              <a:t> </a:t>
            </a:r>
            <a:r>
              <a:rPr lang="it-IT" err="1"/>
              <a:t>sint</a:t>
            </a:r>
            <a:r>
              <a:rPr lang="it-IT"/>
              <a:t> </a:t>
            </a:r>
            <a:r>
              <a:rPr lang="it-IT" err="1"/>
              <a:t>occaecat</a:t>
            </a:r>
            <a:r>
              <a:rPr lang="it-IT"/>
              <a:t> </a:t>
            </a:r>
            <a:r>
              <a:rPr lang="it-IT" err="1"/>
              <a:t>cupidatat</a:t>
            </a:r>
            <a:r>
              <a:rPr lang="it-IT"/>
              <a:t> non </a:t>
            </a:r>
            <a:r>
              <a:rPr lang="it-IT" err="1"/>
              <a:t>proident</a:t>
            </a:r>
            <a:r>
              <a:rPr lang="it-IT"/>
              <a:t>, </a:t>
            </a:r>
            <a:r>
              <a:rPr lang="it-IT" err="1"/>
              <a:t>sunt</a:t>
            </a:r>
            <a:r>
              <a:rPr lang="it-IT"/>
              <a:t> in culpa qui officia </a:t>
            </a:r>
            <a:r>
              <a:rPr lang="it-IT" err="1"/>
              <a:t>deserunt</a:t>
            </a:r>
            <a:r>
              <a:rPr lang="it-IT"/>
              <a:t> </a:t>
            </a:r>
            <a:r>
              <a:rPr lang="it-IT" err="1"/>
              <a:t>mollit</a:t>
            </a:r>
            <a:r>
              <a:rPr lang="it-IT"/>
              <a:t> </a:t>
            </a:r>
            <a:r>
              <a:rPr lang="it-IT" err="1"/>
              <a:t>anim</a:t>
            </a:r>
            <a:r>
              <a:rPr lang="it-IT"/>
              <a:t> id est </a:t>
            </a:r>
            <a:r>
              <a:rPr lang="it-IT" err="1"/>
              <a:t>laborum</a:t>
            </a:r>
            <a:r>
              <a:rPr lang="it-IT"/>
              <a:t>.</a:t>
            </a:r>
          </a:p>
          <a:p>
            <a:pPr marL="457200" marR="0" lvl="1" indent="-285750" algn="l" defTabSz="914400" rtl="0" eaLnBrk="1" fontAlgn="auto" latinLnBrk="0" hangingPunct="1">
              <a:lnSpc>
                <a:spcPct val="90000"/>
              </a:lnSpc>
              <a:spcBef>
                <a:spcPts val="1000"/>
              </a:spcBef>
              <a:spcAft>
                <a:spcPts val="0"/>
              </a:spcAft>
              <a:buClrTx/>
              <a:buSzTx/>
              <a:tabLst/>
              <a:defRPr/>
            </a:pPr>
            <a:endParaRPr lang="it-IT"/>
          </a:p>
          <a:p>
            <a:pPr lvl="0"/>
            <a:endParaRPr lang="it-IT"/>
          </a:p>
        </p:txBody>
      </p:sp>
      <p:cxnSp>
        <p:nvCxnSpPr>
          <p:cNvPr id="4" name="Connettore 1 3">
            <a:extLst>
              <a:ext uri="{FF2B5EF4-FFF2-40B4-BE49-F238E27FC236}">
                <a16:creationId xmlns:a16="http://schemas.microsoft.com/office/drawing/2014/main" id="{E294F266-B712-5825-3B35-2E6A4922B797}"/>
              </a:ext>
            </a:extLst>
          </p:cNvPr>
          <p:cNvCxnSpPr>
            <a:cxnSpLocks/>
          </p:cNvCxnSpPr>
          <p:nvPr userDrawn="1"/>
        </p:nvCxnSpPr>
        <p:spPr>
          <a:xfrm>
            <a:off x="865866" y="1220989"/>
            <a:ext cx="4847492" cy="0"/>
          </a:xfrm>
          <a:prstGeom prst="line">
            <a:avLst/>
          </a:prstGeom>
          <a:ln w="44450">
            <a:gradFill>
              <a:gsLst>
                <a:gs pos="0">
                  <a:schemeClr val="accent1">
                    <a:lumMod val="5000"/>
                    <a:lumOff val="95000"/>
                    <a:alpha val="0"/>
                  </a:schemeClr>
                </a:gs>
                <a:gs pos="6000">
                  <a:schemeClr val="accent1">
                    <a:lumMod val="45000"/>
                    <a:lumOff val="55000"/>
                    <a:alpha val="0"/>
                  </a:schemeClr>
                </a:gs>
                <a:gs pos="16000">
                  <a:schemeClr val="accent1">
                    <a:lumMod val="45000"/>
                    <a:lumOff val="55000"/>
                    <a:alpha val="0"/>
                  </a:schemeClr>
                </a:gs>
                <a:gs pos="100000">
                  <a:srgbClr val="825DC7"/>
                </a:gs>
              </a:gsLst>
              <a:lin ang="10800000" scaled="0"/>
            </a:gradFill>
          </a:ln>
        </p:spPr>
        <p:style>
          <a:lnRef idx="2">
            <a:schemeClr val="accent1"/>
          </a:lnRef>
          <a:fillRef idx="0">
            <a:schemeClr val="accent1"/>
          </a:fillRef>
          <a:effectRef idx="1">
            <a:schemeClr val="accent1"/>
          </a:effectRef>
          <a:fontRef idx="minor">
            <a:schemeClr val="tx1"/>
          </a:fontRef>
        </p:style>
      </p:cxnSp>
      <p:sp>
        <p:nvSpPr>
          <p:cNvPr id="6" name="Ovale 5">
            <a:extLst>
              <a:ext uri="{FF2B5EF4-FFF2-40B4-BE49-F238E27FC236}">
                <a16:creationId xmlns:a16="http://schemas.microsoft.com/office/drawing/2014/main" id="{110100BC-CC68-61E9-435D-F11B95C6BC8C}"/>
              </a:ext>
            </a:extLst>
          </p:cNvPr>
          <p:cNvSpPr/>
          <p:nvPr userDrawn="1"/>
        </p:nvSpPr>
        <p:spPr>
          <a:xfrm>
            <a:off x="828741" y="1150518"/>
            <a:ext cx="138726" cy="138726"/>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78AA4ED6-1CFB-D7FD-3C2E-83ACA732B027}"/>
              </a:ext>
            </a:extLst>
          </p:cNvPr>
          <p:cNvSpPr/>
          <p:nvPr userDrawn="1"/>
        </p:nvSpPr>
        <p:spPr>
          <a:xfrm>
            <a:off x="1070042" y="1104466"/>
            <a:ext cx="225100" cy="225100"/>
          </a:xfrm>
          <a:prstGeom prst="ellipse">
            <a:avLst/>
          </a:prstGeom>
          <a:solidFill>
            <a:srgbClr val="825DC7"/>
          </a:solidFill>
          <a:ln w="9525">
            <a:solidFill>
              <a:srgbClr val="825D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Titolo 1">
            <a:extLst>
              <a:ext uri="{FF2B5EF4-FFF2-40B4-BE49-F238E27FC236}">
                <a16:creationId xmlns:a16="http://schemas.microsoft.com/office/drawing/2014/main" id="{3D144C44-ED1A-21E7-F566-5B74B9ECFEEC}"/>
              </a:ext>
            </a:extLst>
          </p:cNvPr>
          <p:cNvSpPr>
            <a:spLocks noGrp="1"/>
          </p:cNvSpPr>
          <p:nvPr>
            <p:ph type="title" hasCustomPrompt="1"/>
          </p:nvPr>
        </p:nvSpPr>
        <p:spPr>
          <a:xfrm>
            <a:off x="1212690" y="511859"/>
            <a:ext cx="10515600" cy="468923"/>
          </a:xfrm>
          <a:prstGeom prst="rect">
            <a:avLst/>
          </a:prstGeom>
        </p:spPr>
        <p:txBody>
          <a:bodyPr/>
          <a:lstStyle>
            <a:lvl1pPr>
              <a:defRPr sz="3000" b="1">
                <a:solidFill>
                  <a:srgbClr val="825DC7"/>
                </a:solidFill>
              </a:defRPr>
            </a:lvl1pPr>
          </a:lstStyle>
          <a:p>
            <a:r>
              <a:rPr lang="it-IT"/>
              <a:t>Title</a:t>
            </a:r>
          </a:p>
        </p:txBody>
      </p:sp>
      <p:pic>
        <p:nvPicPr>
          <p:cNvPr id="24" name="Immagine 23">
            <a:extLst>
              <a:ext uri="{FF2B5EF4-FFF2-40B4-BE49-F238E27FC236}">
                <a16:creationId xmlns:a16="http://schemas.microsoft.com/office/drawing/2014/main" id="{84446BD9-3B0B-C90A-8447-92F3FF3EA980}"/>
              </a:ext>
            </a:extLst>
          </p:cNvPr>
          <p:cNvPicPr>
            <a:picLocks noChangeAspect="1"/>
          </p:cNvPicPr>
          <p:nvPr userDrawn="1"/>
        </p:nvPicPr>
        <p:blipFill>
          <a:blip r:embed="rId2"/>
          <a:stretch>
            <a:fillRect/>
          </a:stretch>
        </p:blipFill>
        <p:spPr>
          <a:xfrm>
            <a:off x="10990264" y="465915"/>
            <a:ext cx="533400" cy="647700"/>
          </a:xfrm>
          <a:prstGeom prst="rect">
            <a:avLst/>
          </a:prstGeom>
        </p:spPr>
      </p:pic>
      <p:sp>
        <p:nvSpPr>
          <p:cNvPr id="25" name="Ovale 24">
            <a:extLst>
              <a:ext uri="{FF2B5EF4-FFF2-40B4-BE49-F238E27FC236}">
                <a16:creationId xmlns:a16="http://schemas.microsoft.com/office/drawing/2014/main" id="{7768EF17-A827-041D-96F6-9B00639452F4}"/>
              </a:ext>
            </a:extLst>
          </p:cNvPr>
          <p:cNvSpPr/>
          <p:nvPr userDrawn="1"/>
        </p:nvSpPr>
        <p:spPr>
          <a:xfrm rot="9000000">
            <a:off x="-757224" y="124757"/>
            <a:ext cx="1592868" cy="1592868"/>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C7BB6408-558C-21A8-C7E9-EE53308F3248}"/>
              </a:ext>
            </a:extLst>
          </p:cNvPr>
          <p:cNvSpPr/>
          <p:nvPr userDrawn="1"/>
        </p:nvSpPr>
        <p:spPr>
          <a:xfrm>
            <a:off x="668336" y="620236"/>
            <a:ext cx="346857" cy="346857"/>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7E395F4B-CD8B-B53C-97A1-2F8646B8593C}"/>
              </a:ext>
            </a:extLst>
          </p:cNvPr>
          <p:cNvSpPr/>
          <p:nvPr userDrawn="1"/>
        </p:nvSpPr>
        <p:spPr>
          <a:xfrm>
            <a:off x="530639" y="281622"/>
            <a:ext cx="137697" cy="137697"/>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593D2F62-73AA-5352-03FA-682C404D6356}"/>
              </a:ext>
            </a:extLst>
          </p:cNvPr>
          <p:cNvSpPr/>
          <p:nvPr userDrawn="1"/>
        </p:nvSpPr>
        <p:spPr>
          <a:xfrm rot="3600000">
            <a:off x="-566553" y="351073"/>
            <a:ext cx="1140235" cy="1140235"/>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Ovale 31">
            <a:extLst>
              <a:ext uri="{FF2B5EF4-FFF2-40B4-BE49-F238E27FC236}">
                <a16:creationId xmlns:a16="http://schemas.microsoft.com/office/drawing/2014/main" id="{73BE209E-44B7-90ED-F207-0100DB0E5485}"/>
              </a:ext>
            </a:extLst>
          </p:cNvPr>
          <p:cNvSpPr/>
          <p:nvPr userDrawn="1"/>
        </p:nvSpPr>
        <p:spPr>
          <a:xfrm>
            <a:off x="136178" y="350470"/>
            <a:ext cx="99321" cy="99321"/>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Ovale 32">
            <a:extLst>
              <a:ext uri="{FF2B5EF4-FFF2-40B4-BE49-F238E27FC236}">
                <a16:creationId xmlns:a16="http://schemas.microsoft.com/office/drawing/2014/main" id="{1B8DD3A6-508E-70F9-D600-20892D1B20F9}"/>
              </a:ext>
            </a:extLst>
          </p:cNvPr>
          <p:cNvSpPr/>
          <p:nvPr userDrawn="1"/>
        </p:nvSpPr>
        <p:spPr>
          <a:xfrm rot="14412859">
            <a:off x="11139821" y="-20513"/>
            <a:ext cx="1592868" cy="1592868"/>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Ovale 33">
            <a:extLst>
              <a:ext uri="{FF2B5EF4-FFF2-40B4-BE49-F238E27FC236}">
                <a16:creationId xmlns:a16="http://schemas.microsoft.com/office/drawing/2014/main" id="{DECBD468-D494-38FA-BF75-1D412E837228}"/>
              </a:ext>
            </a:extLst>
          </p:cNvPr>
          <p:cNvSpPr/>
          <p:nvPr userDrawn="1"/>
        </p:nvSpPr>
        <p:spPr>
          <a:xfrm rot="9012859">
            <a:off x="11366138" y="194336"/>
            <a:ext cx="1140235" cy="1140235"/>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Rettangolo 34">
            <a:extLst>
              <a:ext uri="{FF2B5EF4-FFF2-40B4-BE49-F238E27FC236}">
                <a16:creationId xmlns:a16="http://schemas.microsoft.com/office/drawing/2014/main" id="{20C6822C-5016-A7B1-6438-8454EE5E6884}"/>
              </a:ext>
            </a:extLst>
          </p:cNvPr>
          <p:cNvSpPr/>
          <p:nvPr userDrawn="1"/>
        </p:nvSpPr>
        <p:spPr>
          <a:xfrm>
            <a:off x="0" y="6346141"/>
            <a:ext cx="12192000" cy="511859"/>
          </a:xfrm>
          <a:prstGeom prst="rect">
            <a:avLst/>
          </a:prstGeom>
          <a:solidFill>
            <a:srgbClr val="825DC7"/>
          </a:solidFill>
          <a:ln>
            <a:solidFill>
              <a:srgbClr val="825D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Ovale 35">
            <a:extLst>
              <a:ext uri="{FF2B5EF4-FFF2-40B4-BE49-F238E27FC236}">
                <a16:creationId xmlns:a16="http://schemas.microsoft.com/office/drawing/2014/main" id="{E230DBF0-BB3F-5526-39B5-F0E5976FD61F}"/>
              </a:ext>
            </a:extLst>
          </p:cNvPr>
          <p:cNvSpPr/>
          <p:nvPr userDrawn="1"/>
        </p:nvSpPr>
        <p:spPr>
          <a:xfrm rot="1800000">
            <a:off x="-422379" y="5994089"/>
            <a:ext cx="1140235" cy="1140235"/>
          </a:xfrm>
          <a:prstGeom prst="ellipse">
            <a:avLst/>
          </a:prstGeom>
          <a:solidFill>
            <a:schemeClr val="accent1">
              <a:alpha val="0"/>
            </a:schemeClr>
          </a:solidFill>
          <a:ln w="12700">
            <a:gradFill>
              <a:gsLst>
                <a:gs pos="0">
                  <a:srgbClr val="BBC7D6"/>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CasellaDiTesto 36">
            <a:extLst>
              <a:ext uri="{FF2B5EF4-FFF2-40B4-BE49-F238E27FC236}">
                <a16:creationId xmlns:a16="http://schemas.microsoft.com/office/drawing/2014/main" id="{35C03FB5-8BB0-7EF0-6959-66086F810AF8}"/>
              </a:ext>
            </a:extLst>
          </p:cNvPr>
          <p:cNvSpPr txBox="1"/>
          <p:nvPr userDrawn="1"/>
        </p:nvSpPr>
        <p:spPr>
          <a:xfrm>
            <a:off x="838201" y="6448181"/>
            <a:ext cx="1847127" cy="307777"/>
          </a:xfrm>
          <a:prstGeom prst="rect">
            <a:avLst/>
          </a:prstGeom>
          <a:noFill/>
        </p:spPr>
        <p:txBody>
          <a:bodyPr wrap="square" rtlCol="0">
            <a:spAutoFit/>
          </a:bodyPr>
          <a:lstStyle/>
          <a:p>
            <a:r>
              <a:rPr lang="it-IT" sz="1400" err="1">
                <a:solidFill>
                  <a:srgbClr val="BBC7D6"/>
                </a:solidFill>
              </a:rPr>
              <a:t>leaf.space</a:t>
            </a:r>
            <a:endParaRPr lang="it-IT" sz="1400">
              <a:solidFill>
                <a:srgbClr val="BBC7D6"/>
              </a:solidFill>
            </a:endParaRPr>
          </a:p>
        </p:txBody>
      </p:sp>
      <p:sp>
        <p:nvSpPr>
          <p:cNvPr id="38" name="CasellaDiTesto 37">
            <a:extLst>
              <a:ext uri="{FF2B5EF4-FFF2-40B4-BE49-F238E27FC236}">
                <a16:creationId xmlns:a16="http://schemas.microsoft.com/office/drawing/2014/main" id="{CB5405C4-AA5F-8700-EA35-91B5022EE3B0}"/>
              </a:ext>
            </a:extLst>
          </p:cNvPr>
          <p:cNvSpPr txBox="1"/>
          <p:nvPr userDrawn="1"/>
        </p:nvSpPr>
        <p:spPr>
          <a:xfrm>
            <a:off x="5126279" y="6461807"/>
            <a:ext cx="1847127" cy="307777"/>
          </a:xfrm>
          <a:prstGeom prst="rect">
            <a:avLst/>
          </a:prstGeom>
          <a:noFill/>
        </p:spPr>
        <p:txBody>
          <a:bodyPr wrap="square" rtlCol="0">
            <a:spAutoFit/>
          </a:bodyPr>
          <a:lstStyle/>
          <a:p>
            <a:pPr algn="ctr"/>
            <a:r>
              <a:rPr lang="it-IT" sz="1400" err="1">
                <a:solidFill>
                  <a:srgbClr val="BBC7D6"/>
                </a:solidFill>
              </a:rPr>
              <a:t>confidential</a:t>
            </a:r>
            <a:endParaRPr lang="it-IT" sz="1400">
              <a:solidFill>
                <a:srgbClr val="BBC7D6"/>
              </a:solidFill>
            </a:endParaRPr>
          </a:p>
        </p:txBody>
      </p:sp>
      <p:sp>
        <p:nvSpPr>
          <p:cNvPr id="39" name="Segnaposto testo 22">
            <a:extLst>
              <a:ext uri="{FF2B5EF4-FFF2-40B4-BE49-F238E27FC236}">
                <a16:creationId xmlns:a16="http://schemas.microsoft.com/office/drawing/2014/main" id="{20E3D8B6-5927-701C-E9E7-44F4B680EC48}"/>
              </a:ext>
            </a:extLst>
          </p:cNvPr>
          <p:cNvSpPr>
            <a:spLocks noGrp="1"/>
          </p:cNvSpPr>
          <p:nvPr>
            <p:ph type="body" sz="quarter" idx="27" hasCustomPrompt="1"/>
          </p:nvPr>
        </p:nvSpPr>
        <p:spPr>
          <a:xfrm>
            <a:off x="11040750" y="6494933"/>
            <a:ext cx="264801" cy="261025"/>
          </a:xfrm>
          <a:prstGeom prst="rect">
            <a:avLst/>
          </a:prstGeom>
        </p:spPr>
        <p:txBody>
          <a:bodyPr/>
          <a:lstStyle>
            <a:lvl1pPr marL="0" indent="0" algn="r">
              <a:buNone/>
              <a:defRPr sz="1400" b="1">
                <a:solidFill>
                  <a:srgbClr val="BBC7D6"/>
                </a:solidFill>
              </a:defRPr>
            </a:lvl1pPr>
          </a:lstStyle>
          <a:p>
            <a:pPr lvl="0"/>
            <a:r>
              <a:rPr lang="it-IT"/>
              <a:t>1</a:t>
            </a:r>
          </a:p>
        </p:txBody>
      </p:sp>
      <p:sp>
        <p:nvSpPr>
          <p:cNvPr id="40" name="Ovale 39">
            <a:extLst>
              <a:ext uri="{FF2B5EF4-FFF2-40B4-BE49-F238E27FC236}">
                <a16:creationId xmlns:a16="http://schemas.microsoft.com/office/drawing/2014/main" id="{3FC3E736-62A3-666C-043E-7BE77D08FD27}"/>
              </a:ext>
            </a:extLst>
          </p:cNvPr>
          <p:cNvSpPr/>
          <p:nvPr userDrawn="1"/>
        </p:nvSpPr>
        <p:spPr>
          <a:xfrm rot="5190611">
            <a:off x="-241836" y="6186804"/>
            <a:ext cx="779148" cy="779148"/>
          </a:xfrm>
          <a:prstGeom prst="ellipse">
            <a:avLst/>
          </a:prstGeom>
          <a:solidFill>
            <a:schemeClr val="accent1">
              <a:alpha val="0"/>
            </a:schemeClr>
          </a:solidFill>
          <a:ln w="12700">
            <a:gradFill>
              <a:gsLst>
                <a:gs pos="0">
                  <a:srgbClr val="BBC7D6"/>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Ovale 1">
            <a:extLst>
              <a:ext uri="{FF2B5EF4-FFF2-40B4-BE49-F238E27FC236}">
                <a16:creationId xmlns:a16="http://schemas.microsoft.com/office/drawing/2014/main" id="{49D5128D-0977-E96A-CD52-581E8F0F9543}"/>
              </a:ext>
            </a:extLst>
          </p:cNvPr>
          <p:cNvSpPr/>
          <p:nvPr userDrawn="1"/>
        </p:nvSpPr>
        <p:spPr>
          <a:xfrm>
            <a:off x="644664" y="6533222"/>
            <a:ext cx="137696" cy="137696"/>
          </a:xfrm>
          <a:prstGeom prst="ellipse">
            <a:avLst/>
          </a:prstGeom>
          <a:solidFill>
            <a:srgbClr val="BBC7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392756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
    <p:bg>
      <p:bgRef idx="1001">
        <a:schemeClr val="bg1"/>
      </p:bgRef>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5B555333-A781-5FF9-0873-DCE82558E565}"/>
              </a:ext>
            </a:extLst>
          </p:cNvPr>
          <p:cNvSpPr>
            <a:spLocks noGrp="1"/>
          </p:cNvSpPr>
          <p:nvPr>
            <p:ph type="body" idx="1" hasCustomPrompt="1"/>
          </p:nvPr>
        </p:nvSpPr>
        <p:spPr>
          <a:xfrm>
            <a:off x="1212691" y="1340572"/>
            <a:ext cx="4327015" cy="3959081"/>
          </a:xfrm>
          <a:prstGeom prst="rect">
            <a:avLst/>
          </a:prstGeom>
        </p:spPr>
        <p:txBody>
          <a:bodyPr/>
          <a:lstStyle>
            <a:lvl1pPr marL="0" indent="0">
              <a:buNone/>
              <a:defRPr sz="16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err="1"/>
              <a:t>Lorem</a:t>
            </a:r>
            <a:r>
              <a:rPr lang="it-IT"/>
              <a:t> </a:t>
            </a:r>
            <a:r>
              <a:rPr lang="it-IT" err="1"/>
              <a:t>ipsum</a:t>
            </a:r>
            <a:r>
              <a:rPr lang="it-IT"/>
              <a:t> dolor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Sed do </a:t>
            </a:r>
            <a:r>
              <a:rPr lang="it-IT" err="1"/>
              <a:t>eiusmod</a:t>
            </a:r>
            <a:r>
              <a:rPr lang="it-IT"/>
              <a:t> </a:t>
            </a:r>
            <a:r>
              <a:rPr lang="it-IT" err="1"/>
              <a:t>tempor</a:t>
            </a:r>
            <a:r>
              <a:rPr lang="it-IT"/>
              <a:t> </a:t>
            </a:r>
            <a:r>
              <a:rPr lang="it-IT" err="1"/>
              <a:t>incididunt</a:t>
            </a:r>
            <a:r>
              <a:rPr lang="it-IT"/>
              <a:t> ut labore et dolore magna </a:t>
            </a:r>
            <a:r>
              <a:rPr lang="it-IT" err="1"/>
              <a:t>aliqua</a:t>
            </a:r>
            <a:r>
              <a:rPr lang="it-IT"/>
              <a:t>. Ut </a:t>
            </a:r>
            <a:r>
              <a:rPr lang="it-IT" err="1"/>
              <a:t>enim</a:t>
            </a:r>
            <a:r>
              <a:rPr lang="it-IT"/>
              <a:t> ad </a:t>
            </a:r>
            <a:r>
              <a:rPr lang="it-IT" err="1"/>
              <a:t>minim</a:t>
            </a:r>
            <a:r>
              <a:rPr lang="it-IT"/>
              <a:t> </a:t>
            </a:r>
            <a:r>
              <a:rPr lang="it-IT" err="1"/>
              <a:t>veniam</a:t>
            </a:r>
            <a:r>
              <a:rPr lang="it-IT"/>
              <a:t>, </a:t>
            </a:r>
            <a:r>
              <a:rPr lang="it-IT" err="1"/>
              <a:t>quis</a:t>
            </a:r>
            <a:r>
              <a:rPr lang="it-IT"/>
              <a:t> </a:t>
            </a:r>
            <a:r>
              <a:rPr lang="it-IT" err="1"/>
              <a:t>nostrud</a:t>
            </a:r>
            <a:r>
              <a:rPr lang="it-IT"/>
              <a:t> </a:t>
            </a:r>
            <a:r>
              <a:rPr lang="it-IT" err="1"/>
              <a:t>exercitation</a:t>
            </a:r>
            <a:r>
              <a:rPr lang="it-IT"/>
              <a:t> </a:t>
            </a:r>
            <a:r>
              <a:rPr lang="it-IT" err="1"/>
              <a:t>ullamco</a:t>
            </a:r>
            <a:r>
              <a:rPr lang="it-IT"/>
              <a:t> </a:t>
            </a:r>
            <a:r>
              <a:rPr lang="it-IT" err="1"/>
              <a:t>laboris</a:t>
            </a:r>
            <a:r>
              <a:rPr lang="it-IT"/>
              <a:t> </a:t>
            </a:r>
            <a:r>
              <a:rPr lang="it-IT" err="1"/>
              <a:t>nisi</a:t>
            </a:r>
            <a:r>
              <a:rPr lang="it-IT"/>
              <a:t> ut </a:t>
            </a:r>
            <a:r>
              <a:rPr lang="it-IT" err="1"/>
              <a:t>aliquip</a:t>
            </a:r>
            <a:r>
              <a:rPr lang="it-IT"/>
              <a:t> ex ea commodo </a:t>
            </a:r>
            <a:r>
              <a:rPr lang="it-IT" err="1"/>
              <a:t>consequat</a:t>
            </a:r>
            <a:r>
              <a:rPr lang="it-IT"/>
              <a:t>. </a:t>
            </a:r>
            <a:r>
              <a:rPr lang="it-IT" err="1"/>
              <a:t>Duis</a:t>
            </a:r>
            <a:r>
              <a:rPr lang="it-IT"/>
              <a:t> </a:t>
            </a:r>
            <a:r>
              <a:rPr lang="it-IT" err="1"/>
              <a:t>aute</a:t>
            </a:r>
            <a:r>
              <a:rPr lang="it-IT"/>
              <a:t> </a:t>
            </a:r>
            <a:r>
              <a:rPr lang="it-IT" err="1"/>
              <a:t>irure</a:t>
            </a:r>
            <a:r>
              <a:rPr lang="it-IT"/>
              <a:t> dolor in </a:t>
            </a:r>
            <a:r>
              <a:rPr lang="it-IT" err="1"/>
              <a:t>reprehenderit</a:t>
            </a:r>
            <a:r>
              <a:rPr lang="it-IT"/>
              <a:t> in </a:t>
            </a:r>
            <a:r>
              <a:rPr lang="it-IT" err="1"/>
              <a:t>voluptate</a:t>
            </a:r>
            <a:r>
              <a:rPr lang="it-IT"/>
              <a:t> </a:t>
            </a:r>
            <a:r>
              <a:rPr lang="it-IT" err="1"/>
              <a:t>velit</a:t>
            </a:r>
            <a:r>
              <a:rPr lang="it-IT"/>
              <a:t> esse </a:t>
            </a:r>
            <a:r>
              <a:rPr lang="it-IT" err="1"/>
              <a:t>cillum</a:t>
            </a:r>
            <a:r>
              <a:rPr lang="it-IT"/>
              <a:t> dolore </a:t>
            </a:r>
            <a:r>
              <a:rPr lang="it-IT" err="1"/>
              <a:t>eu</a:t>
            </a:r>
            <a:r>
              <a:rPr lang="it-IT"/>
              <a:t> </a:t>
            </a:r>
            <a:r>
              <a:rPr lang="it-IT" err="1"/>
              <a:t>fugiat</a:t>
            </a:r>
            <a:r>
              <a:rPr lang="it-IT"/>
              <a:t> nulla </a:t>
            </a:r>
            <a:r>
              <a:rPr lang="it-IT" err="1"/>
              <a:t>pariatur</a:t>
            </a:r>
            <a:r>
              <a:rPr lang="it-IT"/>
              <a:t>. </a:t>
            </a:r>
            <a:r>
              <a:rPr lang="it-IT" err="1"/>
              <a:t>Excepteur</a:t>
            </a:r>
            <a:r>
              <a:rPr lang="it-IT"/>
              <a:t> </a:t>
            </a:r>
            <a:r>
              <a:rPr lang="it-IT" err="1"/>
              <a:t>sint</a:t>
            </a:r>
            <a:r>
              <a:rPr lang="it-IT"/>
              <a:t> </a:t>
            </a:r>
            <a:r>
              <a:rPr lang="it-IT" err="1"/>
              <a:t>occaecat</a:t>
            </a:r>
            <a:r>
              <a:rPr lang="it-IT"/>
              <a:t> </a:t>
            </a:r>
            <a:r>
              <a:rPr lang="it-IT" err="1"/>
              <a:t>cupidatat</a:t>
            </a:r>
            <a:r>
              <a:rPr lang="it-IT"/>
              <a:t> non </a:t>
            </a:r>
            <a:r>
              <a:rPr lang="it-IT" err="1"/>
              <a:t>proident</a:t>
            </a:r>
            <a:r>
              <a:rPr lang="it-IT"/>
              <a:t>, </a:t>
            </a:r>
            <a:r>
              <a:rPr lang="it-IT" err="1"/>
              <a:t>sunt</a:t>
            </a:r>
            <a:r>
              <a:rPr lang="it-IT"/>
              <a:t> in culpa qui officia </a:t>
            </a:r>
            <a:r>
              <a:rPr lang="it-IT" err="1"/>
              <a:t>deserunt</a:t>
            </a:r>
            <a:r>
              <a:rPr lang="it-IT"/>
              <a:t> </a:t>
            </a:r>
            <a:r>
              <a:rPr lang="it-IT" err="1"/>
              <a:t>mollit</a:t>
            </a:r>
            <a:r>
              <a:rPr lang="it-IT"/>
              <a:t> </a:t>
            </a:r>
            <a:r>
              <a:rPr lang="it-IT" err="1"/>
              <a:t>anim</a:t>
            </a:r>
            <a:r>
              <a:rPr lang="it-IT"/>
              <a:t> id est </a:t>
            </a:r>
            <a:r>
              <a:rPr lang="it-IT" err="1"/>
              <a:t>laborum</a:t>
            </a:r>
            <a:r>
              <a:rPr lang="it-IT"/>
              <a:t>.</a:t>
            </a:r>
          </a:p>
        </p:txBody>
      </p:sp>
      <p:cxnSp>
        <p:nvCxnSpPr>
          <p:cNvPr id="4" name="Connettore 1 3">
            <a:extLst>
              <a:ext uri="{FF2B5EF4-FFF2-40B4-BE49-F238E27FC236}">
                <a16:creationId xmlns:a16="http://schemas.microsoft.com/office/drawing/2014/main" id="{E294F266-B712-5825-3B35-2E6A4922B797}"/>
              </a:ext>
            </a:extLst>
          </p:cNvPr>
          <p:cNvCxnSpPr>
            <a:cxnSpLocks/>
          </p:cNvCxnSpPr>
          <p:nvPr userDrawn="1"/>
        </p:nvCxnSpPr>
        <p:spPr>
          <a:xfrm>
            <a:off x="858079" y="1149833"/>
            <a:ext cx="4847492" cy="0"/>
          </a:xfrm>
          <a:prstGeom prst="line">
            <a:avLst/>
          </a:prstGeom>
          <a:ln w="44450">
            <a:gradFill>
              <a:gsLst>
                <a:gs pos="0">
                  <a:schemeClr val="accent1">
                    <a:lumMod val="5000"/>
                    <a:lumOff val="95000"/>
                    <a:alpha val="0"/>
                  </a:schemeClr>
                </a:gs>
                <a:gs pos="6000">
                  <a:schemeClr val="accent1">
                    <a:lumMod val="45000"/>
                    <a:lumOff val="55000"/>
                    <a:alpha val="0"/>
                  </a:schemeClr>
                </a:gs>
                <a:gs pos="16000">
                  <a:schemeClr val="accent1">
                    <a:lumMod val="45000"/>
                    <a:lumOff val="55000"/>
                    <a:alpha val="0"/>
                  </a:schemeClr>
                </a:gs>
                <a:gs pos="100000">
                  <a:srgbClr val="825DC7"/>
                </a:gs>
              </a:gsLst>
              <a:lin ang="10800000" scaled="0"/>
            </a:gradFill>
          </a:ln>
        </p:spPr>
        <p:style>
          <a:lnRef idx="2">
            <a:schemeClr val="accent1"/>
          </a:lnRef>
          <a:fillRef idx="0">
            <a:schemeClr val="accent1"/>
          </a:fillRef>
          <a:effectRef idx="1">
            <a:schemeClr val="accent1"/>
          </a:effectRef>
          <a:fontRef idx="minor">
            <a:schemeClr val="tx1"/>
          </a:fontRef>
        </p:style>
      </p:cxnSp>
      <p:sp>
        <p:nvSpPr>
          <p:cNvPr id="6" name="Ovale 5">
            <a:extLst>
              <a:ext uri="{FF2B5EF4-FFF2-40B4-BE49-F238E27FC236}">
                <a16:creationId xmlns:a16="http://schemas.microsoft.com/office/drawing/2014/main" id="{110100BC-CC68-61E9-435D-F11B95C6BC8C}"/>
              </a:ext>
            </a:extLst>
          </p:cNvPr>
          <p:cNvSpPr/>
          <p:nvPr userDrawn="1"/>
        </p:nvSpPr>
        <p:spPr>
          <a:xfrm>
            <a:off x="820954" y="1079362"/>
            <a:ext cx="138726" cy="138726"/>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78AA4ED6-1CFB-D7FD-3C2E-83ACA732B027}"/>
              </a:ext>
            </a:extLst>
          </p:cNvPr>
          <p:cNvSpPr/>
          <p:nvPr userDrawn="1"/>
        </p:nvSpPr>
        <p:spPr>
          <a:xfrm>
            <a:off x="1062255" y="1033310"/>
            <a:ext cx="225100" cy="225100"/>
          </a:xfrm>
          <a:prstGeom prst="ellipse">
            <a:avLst/>
          </a:prstGeom>
          <a:solidFill>
            <a:srgbClr val="825DC7"/>
          </a:solidFill>
          <a:ln w="9525">
            <a:solidFill>
              <a:srgbClr val="825D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Titolo 1">
            <a:extLst>
              <a:ext uri="{FF2B5EF4-FFF2-40B4-BE49-F238E27FC236}">
                <a16:creationId xmlns:a16="http://schemas.microsoft.com/office/drawing/2014/main" id="{3D144C44-ED1A-21E7-F566-5B74B9ECFEEC}"/>
              </a:ext>
            </a:extLst>
          </p:cNvPr>
          <p:cNvSpPr>
            <a:spLocks noGrp="1"/>
          </p:cNvSpPr>
          <p:nvPr>
            <p:ph type="title" hasCustomPrompt="1"/>
          </p:nvPr>
        </p:nvSpPr>
        <p:spPr>
          <a:xfrm>
            <a:off x="1212690" y="511859"/>
            <a:ext cx="10515600" cy="455234"/>
          </a:xfrm>
          <a:prstGeom prst="rect">
            <a:avLst/>
          </a:prstGeom>
        </p:spPr>
        <p:txBody>
          <a:bodyPr/>
          <a:lstStyle>
            <a:lvl1pPr>
              <a:defRPr sz="3000" b="1">
                <a:solidFill>
                  <a:srgbClr val="825DC7"/>
                </a:solidFill>
              </a:defRPr>
            </a:lvl1pPr>
          </a:lstStyle>
          <a:p>
            <a:r>
              <a:rPr lang="it-IT"/>
              <a:t>Title</a:t>
            </a:r>
          </a:p>
        </p:txBody>
      </p:sp>
      <p:pic>
        <p:nvPicPr>
          <p:cNvPr id="24" name="Immagine 23">
            <a:extLst>
              <a:ext uri="{FF2B5EF4-FFF2-40B4-BE49-F238E27FC236}">
                <a16:creationId xmlns:a16="http://schemas.microsoft.com/office/drawing/2014/main" id="{84446BD9-3B0B-C90A-8447-92F3FF3EA980}"/>
              </a:ext>
            </a:extLst>
          </p:cNvPr>
          <p:cNvPicPr>
            <a:picLocks noChangeAspect="1"/>
          </p:cNvPicPr>
          <p:nvPr userDrawn="1"/>
        </p:nvPicPr>
        <p:blipFill>
          <a:blip r:embed="rId2"/>
          <a:stretch>
            <a:fillRect/>
          </a:stretch>
        </p:blipFill>
        <p:spPr>
          <a:xfrm>
            <a:off x="10990264" y="465915"/>
            <a:ext cx="533400" cy="647700"/>
          </a:xfrm>
          <a:prstGeom prst="rect">
            <a:avLst/>
          </a:prstGeom>
        </p:spPr>
      </p:pic>
      <p:sp>
        <p:nvSpPr>
          <p:cNvPr id="25" name="Ovale 24">
            <a:extLst>
              <a:ext uri="{FF2B5EF4-FFF2-40B4-BE49-F238E27FC236}">
                <a16:creationId xmlns:a16="http://schemas.microsoft.com/office/drawing/2014/main" id="{7768EF17-A827-041D-96F6-9B00639452F4}"/>
              </a:ext>
            </a:extLst>
          </p:cNvPr>
          <p:cNvSpPr/>
          <p:nvPr userDrawn="1"/>
        </p:nvSpPr>
        <p:spPr>
          <a:xfrm rot="9000000">
            <a:off x="-757224" y="124757"/>
            <a:ext cx="1592868" cy="1592868"/>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C7BB6408-558C-21A8-C7E9-EE53308F3248}"/>
              </a:ext>
            </a:extLst>
          </p:cNvPr>
          <p:cNvSpPr/>
          <p:nvPr userDrawn="1"/>
        </p:nvSpPr>
        <p:spPr>
          <a:xfrm>
            <a:off x="668336" y="620236"/>
            <a:ext cx="346857" cy="346857"/>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7E395F4B-CD8B-B53C-97A1-2F8646B8593C}"/>
              </a:ext>
            </a:extLst>
          </p:cNvPr>
          <p:cNvSpPr/>
          <p:nvPr userDrawn="1"/>
        </p:nvSpPr>
        <p:spPr>
          <a:xfrm>
            <a:off x="530639" y="281622"/>
            <a:ext cx="137697" cy="137697"/>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593D2F62-73AA-5352-03FA-682C404D6356}"/>
              </a:ext>
            </a:extLst>
          </p:cNvPr>
          <p:cNvSpPr/>
          <p:nvPr userDrawn="1"/>
        </p:nvSpPr>
        <p:spPr>
          <a:xfrm rot="3600000">
            <a:off x="-566553" y="351073"/>
            <a:ext cx="1140235" cy="1140235"/>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Ovale 31">
            <a:extLst>
              <a:ext uri="{FF2B5EF4-FFF2-40B4-BE49-F238E27FC236}">
                <a16:creationId xmlns:a16="http://schemas.microsoft.com/office/drawing/2014/main" id="{73BE209E-44B7-90ED-F207-0100DB0E5485}"/>
              </a:ext>
            </a:extLst>
          </p:cNvPr>
          <p:cNvSpPr/>
          <p:nvPr userDrawn="1"/>
        </p:nvSpPr>
        <p:spPr>
          <a:xfrm>
            <a:off x="136178" y="350470"/>
            <a:ext cx="99321" cy="99321"/>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Ovale 32">
            <a:extLst>
              <a:ext uri="{FF2B5EF4-FFF2-40B4-BE49-F238E27FC236}">
                <a16:creationId xmlns:a16="http://schemas.microsoft.com/office/drawing/2014/main" id="{1B8DD3A6-508E-70F9-D600-20892D1B20F9}"/>
              </a:ext>
            </a:extLst>
          </p:cNvPr>
          <p:cNvSpPr/>
          <p:nvPr userDrawn="1"/>
        </p:nvSpPr>
        <p:spPr>
          <a:xfrm rot="14412859">
            <a:off x="11139821" y="-20513"/>
            <a:ext cx="1592868" cy="1592868"/>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Ovale 33">
            <a:extLst>
              <a:ext uri="{FF2B5EF4-FFF2-40B4-BE49-F238E27FC236}">
                <a16:creationId xmlns:a16="http://schemas.microsoft.com/office/drawing/2014/main" id="{DECBD468-D494-38FA-BF75-1D412E837228}"/>
              </a:ext>
            </a:extLst>
          </p:cNvPr>
          <p:cNvSpPr/>
          <p:nvPr userDrawn="1"/>
        </p:nvSpPr>
        <p:spPr>
          <a:xfrm rot="9012859">
            <a:off x="11366138" y="194336"/>
            <a:ext cx="1140235" cy="1140235"/>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Rettangolo 34">
            <a:extLst>
              <a:ext uri="{FF2B5EF4-FFF2-40B4-BE49-F238E27FC236}">
                <a16:creationId xmlns:a16="http://schemas.microsoft.com/office/drawing/2014/main" id="{20C6822C-5016-A7B1-6438-8454EE5E6884}"/>
              </a:ext>
            </a:extLst>
          </p:cNvPr>
          <p:cNvSpPr/>
          <p:nvPr userDrawn="1"/>
        </p:nvSpPr>
        <p:spPr>
          <a:xfrm>
            <a:off x="0" y="6346141"/>
            <a:ext cx="12192000" cy="511859"/>
          </a:xfrm>
          <a:prstGeom prst="rect">
            <a:avLst/>
          </a:prstGeom>
          <a:solidFill>
            <a:srgbClr val="825DC7"/>
          </a:solidFill>
          <a:ln>
            <a:solidFill>
              <a:srgbClr val="825D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Ovale 35">
            <a:extLst>
              <a:ext uri="{FF2B5EF4-FFF2-40B4-BE49-F238E27FC236}">
                <a16:creationId xmlns:a16="http://schemas.microsoft.com/office/drawing/2014/main" id="{E230DBF0-BB3F-5526-39B5-F0E5976FD61F}"/>
              </a:ext>
            </a:extLst>
          </p:cNvPr>
          <p:cNvSpPr/>
          <p:nvPr userDrawn="1"/>
        </p:nvSpPr>
        <p:spPr>
          <a:xfrm rot="1800000">
            <a:off x="-422379" y="5994089"/>
            <a:ext cx="1140235" cy="1140235"/>
          </a:xfrm>
          <a:prstGeom prst="ellipse">
            <a:avLst/>
          </a:prstGeom>
          <a:solidFill>
            <a:schemeClr val="accent1">
              <a:alpha val="0"/>
            </a:schemeClr>
          </a:solidFill>
          <a:ln w="12700">
            <a:gradFill>
              <a:gsLst>
                <a:gs pos="0">
                  <a:srgbClr val="BBC7D6"/>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CasellaDiTesto 36">
            <a:extLst>
              <a:ext uri="{FF2B5EF4-FFF2-40B4-BE49-F238E27FC236}">
                <a16:creationId xmlns:a16="http://schemas.microsoft.com/office/drawing/2014/main" id="{35C03FB5-8BB0-7EF0-6959-66086F810AF8}"/>
              </a:ext>
            </a:extLst>
          </p:cNvPr>
          <p:cNvSpPr txBox="1"/>
          <p:nvPr userDrawn="1"/>
        </p:nvSpPr>
        <p:spPr>
          <a:xfrm>
            <a:off x="838201" y="6448181"/>
            <a:ext cx="1847127" cy="307777"/>
          </a:xfrm>
          <a:prstGeom prst="rect">
            <a:avLst/>
          </a:prstGeom>
          <a:noFill/>
        </p:spPr>
        <p:txBody>
          <a:bodyPr wrap="square" rtlCol="0">
            <a:spAutoFit/>
          </a:bodyPr>
          <a:lstStyle/>
          <a:p>
            <a:r>
              <a:rPr lang="it-IT" sz="1400" err="1">
                <a:solidFill>
                  <a:srgbClr val="BBC7D6"/>
                </a:solidFill>
              </a:rPr>
              <a:t>leaf.space</a:t>
            </a:r>
            <a:endParaRPr lang="it-IT" sz="1400">
              <a:solidFill>
                <a:srgbClr val="BBC7D6"/>
              </a:solidFill>
            </a:endParaRPr>
          </a:p>
        </p:txBody>
      </p:sp>
      <p:sp>
        <p:nvSpPr>
          <p:cNvPr id="38" name="CasellaDiTesto 37">
            <a:extLst>
              <a:ext uri="{FF2B5EF4-FFF2-40B4-BE49-F238E27FC236}">
                <a16:creationId xmlns:a16="http://schemas.microsoft.com/office/drawing/2014/main" id="{CB5405C4-AA5F-8700-EA35-91B5022EE3B0}"/>
              </a:ext>
            </a:extLst>
          </p:cNvPr>
          <p:cNvSpPr txBox="1"/>
          <p:nvPr userDrawn="1"/>
        </p:nvSpPr>
        <p:spPr>
          <a:xfrm>
            <a:off x="5126279" y="6461807"/>
            <a:ext cx="1847127" cy="307777"/>
          </a:xfrm>
          <a:prstGeom prst="rect">
            <a:avLst/>
          </a:prstGeom>
          <a:noFill/>
        </p:spPr>
        <p:txBody>
          <a:bodyPr wrap="square" rtlCol="0">
            <a:spAutoFit/>
          </a:bodyPr>
          <a:lstStyle/>
          <a:p>
            <a:pPr algn="ctr"/>
            <a:r>
              <a:rPr lang="it-IT" sz="1400" err="1">
                <a:solidFill>
                  <a:srgbClr val="BBC7D6"/>
                </a:solidFill>
              </a:rPr>
              <a:t>confidential</a:t>
            </a:r>
            <a:endParaRPr lang="it-IT" sz="1400">
              <a:solidFill>
                <a:srgbClr val="BBC7D6"/>
              </a:solidFill>
            </a:endParaRPr>
          </a:p>
        </p:txBody>
      </p:sp>
      <p:sp>
        <p:nvSpPr>
          <p:cNvPr id="39" name="Segnaposto testo 22">
            <a:extLst>
              <a:ext uri="{FF2B5EF4-FFF2-40B4-BE49-F238E27FC236}">
                <a16:creationId xmlns:a16="http://schemas.microsoft.com/office/drawing/2014/main" id="{20E3D8B6-5927-701C-E9E7-44F4B680EC48}"/>
              </a:ext>
            </a:extLst>
          </p:cNvPr>
          <p:cNvSpPr>
            <a:spLocks noGrp="1"/>
          </p:cNvSpPr>
          <p:nvPr>
            <p:ph type="body" sz="quarter" idx="27" hasCustomPrompt="1"/>
          </p:nvPr>
        </p:nvSpPr>
        <p:spPr>
          <a:xfrm>
            <a:off x="11040750" y="6494933"/>
            <a:ext cx="264801" cy="261025"/>
          </a:xfrm>
          <a:prstGeom prst="rect">
            <a:avLst/>
          </a:prstGeom>
        </p:spPr>
        <p:txBody>
          <a:bodyPr/>
          <a:lstStyle>
            <a:lvl1pPr marL="0" indent="0" algn="r">
              <a:buNone/>
              <a:defRPr sz="1400" b="1">
                <a:solidFill>
                  <a:srgbClr val="BBC7D6"/>
                </a:solidFill>
              </a:defRPr>
            </a:lvl1pPr>
          </a:lstStyle>
          <a:p>
            <a:pPr lvl="0"/>
            <a:r>
              <a:rPr lang="it-IT"/>
              <a:t>1</a:t>
            </a:r>
          </a:p>
        </p:txBody>
      </p:sp>
      <p:sp>
        <p:nvSpPr>
          <p:cNvPr id="40" name="Ovale 39">
            <a:extLst>
              <a:ext uri="{FF2B5EF4-FFF2-40B4-BE49-F238E27FC236}">
                <a16:creationId xmlns:a16="http://schemas.microsoft.com/office/drawing/2014/main" id="{3FC3E736-62A3-666C-043E-7BE77D08FD27}"/>
              </a:ext>
            </a:extLst>
          </p:cNvPr>
          <p:cNvSpPr/>
          <p:nvPr userDrawn="1"/>
        </p:nvSpPr>
        <p:spPr>
          <a:xfrm rot="5190611">
            <a:off x="-241836" y="6186804"/>
            <a:ext cx="779148" cy="779148"/>
          </a:xfrm>
          <a:prstGeom prst="ellipse">
            <a:avLst/>
          </a:prstGeom>
          <a:solidFill>
            <a:schemeClr val="accent1">
              <a:alpha val="0"/>
            </a:schemeClr>
          </a:solidFill>
          <a:ln w="12700">
            <a:gradFill>
              <a:gsLst>
                <a:gs pos="0">
                  <a:srgbClr val="BBC7D6"/>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Ovale 1">
            <a:extLst>
              <a:ext uri="{FF2B5EF4-FFF2-40B4-BE49-F238E27FC236}">
                <a16:creationId xmlns:a16="http://schemas.microsoft.com/office/drawing/2014/main" id="{49D5128D-0977-E96A-CD52-581E8F0F9543}"/>
              </a:ext>
            </a:extLst>
          </p:cNvPr>
          <p:cNvSpPr/>
          <p:nvPr userDrawn="1"/>
        </p:nvSpPr>
        <p:spPr>
          <a:xfrm>
            <a:off x="644664" y="6533222"/>
            <a:ext cx="137696" cy="137696"/>
          </a:xfrm>
          <a:prstGeom prst="ellipse">
            <a:avLst/>
          </a:prstGeom>
          <a:solidFill>
            <a:srgbClr val="BBC7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Segnaposto testo 2">
            <a:extLst>
              <a:ext uri="{FF2B5EF4-FFF2-40B4-BE49-F238E27FC236}">
                <a16:creationId xmlns:a16="http://schemas.microsoft.com/office/drawing/2014/main" id="{EBB635A9-A7F4-DAAB-33CD-4AD47F0C2163}"/>
              </a:ext>
            </a:extLst>
          </p:cNvPr>
          <p:cNvSpPr>
            <a:spLocks noGrp="1"/>
          </p:cNvSpPr>
          <p:nvPr>
            <p:ph type="body" idx="28" hasCustomPrompt="1"/>
          </p:nvPr>
        </p:nvSpPr>
        <p:spPr>
          <a:xfrm>
            <a:off x="5944465" y="1340572"/>
            <a:ext cx="4327015" cy="3959081"/>
          </a:xfrm>
          <a:prstGeom prst="rect">
            <a:avLst/>
          </a:prstGeom>
        </p:spPr>
        <p:txBody>
          <a:bodyPr/>
          <a:lstStyle>
            <a:lvl1pPr marL="285750" indent="-285750">
              <a:buFont typeface="Arial" panose="020B0604020202020204" pitchFamily="34" charset="0"/>
              <a:buChar char="•"/>
              <a:defRPr sz="16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err="1"/>
              <a:t>Lorem</a:t>
            </a:r>
            <a:r>
              <a:rPr lang="it-IT"/>
              <a:t> </a:t>
            </a:r>
            <a:r>
              <a:rPr lang="it-IT" err="1"/>
              <a:t>ipsum</a:t>
            </a:r>
            <a:r>
              <a:rPr lang="it-IT"/>
              <a:t> dolor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Sed do </a:t>
            </a:r>
            <a:r>
              <a:rPr lang="it-IT" err="1"/>
              <a:t>eiusmod</a:t>
            </a:r>
            <a:r>
              <a:rPr lang="it-IT"/>
              <a:t> </a:t>
            </a:r>
            <a:r>
              <a:rPr lang="it-IT" err="1"/>
              <a:t>tempor</a:t>
            </a:r>
            <a:r>
              <a:rPr lang="it-IT"/>
              <a:t> </a:t>
            </a:r>
            <a:r>
              <a:rPr lang="it-IT" err="1"/>
              <a:t>incididunt</a:t>
            </a:r>
            <a:r>
              <a:rPr lang="it-IT"/>
              <a:t> ut labore et dolore magna </a:t>
            </a:r>
            <a:r>
              <a:rPr lang="it-IT" err="1"/>
              <a:t>aliqua</a:t>
            </a:r>
            <a:r>
              <a:rPr lang="it-IT"/>
              <a:t>. </a:t>
            </a:r>
          </a:p>
          <a:p>
            <a:pPr lvl="0"/>
            <a:r>
              <a:rPr lang="it-IT"/>
              <a:t>Ut </a:t>
            </a:r>
            <a:r>
              <a:rPr lang="it-IT" err="1"/>
              <a:t>enim</a:t>
            </a:r>
            <a:r>
              <a:rPr lang="it-IT"/>
              <a:t> ad </a:t>
            </a:r>
            <a:r>
              <a:rPr lang="it-IT" err="1"/>
              <a:t>minim</a:t>
            </a:r>
            <a:r>
              <a:rPr lang="it-IT"/>
              <a:t> </a:t>
            </a:r>
            <a:r>
              <a:rPr lang="it-IT" err="1"/>
              <a:t>veniam</a:t>
            </a:r>
            <a:r>
              <a:rPr lang="it-IT"/>
              <a:t>, </a:t>
            </a:r>
            <a:r>
              <a:rPr lang="it-IT" err="1"/>
              <a:t>quis</a:t>
            </a:r>
            <a:r>
              <a:rPr lang="it-IT"/>
              <a:t> </a:t>
            </a:r>
            <a:r>
              <a:rPr lang="it-IT" err="1"/>
              <a:t>nostrud</a:t>
            </a:r>
            <a:r>
              <a:rPr lang="it-IT"/>
              <a:t> </a:t>
            </a:r>
            <a:r>
              <a:rPr lang="it-IT" err="1"/>
              <a:t>exercitation</a:t>
            </a:r>
            <a:r>
              <a:rPr lang="it-IT"/>
              <a:t> </a:t>
            </a:r>
            <a:r>
              <a:rPr lang="it-IT" err="1"/>
              <a:t>ullamco</a:t>
            </a:r>
            <a:r>
              <a:rPr lang="it-IT"/>
              <a:t> </a:t>
            </a:r>
            <a:r>
              <a:rPr lang="it-IT" err="1"/>
              <a:t>laboris</a:t>
            </a:r>
            <a:r>
              <a:rPr lang="it-IT"/>
              <a:t> </a:t>
            </a:r>
            <a:r>
              <a:rPr lang="it-IT" err="1"/>
              <a:t>nisi</a:t>
            </a:r>
            <a:r>
              <a:rPr lang="it-IT"/>
              <a:t> ut </a:t>
            </a:r>
            <a:r>
              <a:rPr lang="it-IT" err="1"/>
              <a:t>aliquip</a:t>
            </a:r>
            <a:r>
              <a:rPr lang="it-IT"/>
              <a:t> ex ea commodo </a:t>
            </a:r>
            <a:r>
              <a:rPr lang="it-IT" err="1"/>
              <a:t>consequat</a:t>
            </a:r>
            <a:r>
              <a:rPr lang="it-IT"/>
              <a:t>. </a:t>
            </a:r>
            <a:r>
              <a:rPr lang="it-IT" err="1"/>
              <a:t>Duis</a:t>
            </a:r>
            <a:r>
              <a:rPr lang="it-IT"/>
              <a:t> </a:t>
            </a:r>
            <a:r>
              <a:rPr lang="it-IT" err="1"/>
              <a:t>aute</a:t>
            </a:r>
            <a:r>
              <a:rPr lang="it-IT"/>
              <a:t> </a:t>
            </a:r>
            <a:r>
              <a:rPr lang="it-IT" err="1"/>
              <a:t>irure</a:t>
            </a:r>
            <a:r>
              <a:rPr lang="it-IT"/>
              <a:t> dolor in </a:t>
            </a:r>
            <a:r>
              <a:rPr lang="it-IT" err="1"/>
              <a:t>reprehenderit</a:t>
            </a:r>
            <a:r>
              <a:rPr lang="it-IT"/>
              <a:t> in </a:t>
            </a:r>
            <a:r>
              <a:rPr lang="it-IT" err="1"/>
              <a:t>voluptate</a:t>
            </a:r>
            <a:r>
              <a:rPr lang="it-IT"/>
              <a:t> </a:t>
            </a:r>
            <a:r>
              <a:rPr lang="it-IT" err="1"/>
              <a:t>velit</a:t>
            </a:r>
            <a:r>
              <a:rPr lang="it-IT"/>
              <a:t> esse </a:t>
            </a:r>
            <a:r>
              <a:rPr lang="it-IT" err="1"/>
              <a:t>cillum</a:t>
            </a:r>
            <a:r>
              <a:rPr lang="it-IT"/>
              <a:t> dolore </a:t>
            </a:r>
            <a:r>
              <a:rPr lang="it-IT" err="1"/>
              <a:t>eu</a:t>
            </a:r>
            <a:r>
              <a:rPr lang="it-IT"/>
              <a:t> </a:t>
            </a:r>
            <a:r>
              <a:rPr lang="it-IT" err="1"/>
              <a:t>fugiat</a:t>
            </a:r>
            <a:r>
              <a:rPr lang="it-IT"/>
              <a:t> nulla </a:t>
            </a:r>
            <a:r>
              <a:rPr lang="it-IT" err="1"/>
              <a:t>pariatur</a:t>
            </a:r>
            <a:r>
              <a:rPr lang="it-IT"/>
              <a:t>.</a:t>
            </a:r>
          </a:p>
          <a:p>
            <a:pPr lvl="0"/>
            <a:r>
              <a:rPr lang="it-IT"/>
              <a:t> </a:t>
            </a:r>
            <a:r>
              <a:rPr lang="it-IT" err="1"/>
              <a:t>Excepteur</a:t>
            </a:r>
            <a:r>
              <a:rPr lang="it-IT"/>
              <a:t> </a:t>
            </a:r>
            <a:r>
              <a:rPr lang="it-IT" err="1"/>
              <a:t>sint</a:t>
            </a:r>
            <a:r>
              <a:rPr lang="it-IT"/>
              <a:t> </a:t>
            </a:r>
            <a:r>
              <a:rPr lang="it-IT" err="1"/>
              <a:t>occaecat</a:t>
            </a:r>
            <a:r>
              <a:rPr lang="it-IT"/>
              <a:t> </a:t>
            </a:r>
            <a:r>
              <a:rPr lang="it-IT" err="1"/>
              <a:t>cupidatat</a:t>
            </a:r>
            <a:r>
              <a:rPr lang="it-IT"/>
              <a:t> non </a:t>
            </a:r>
            <a:r>
              <a:rPr lang="it-IT" err="1"/>
              <a:t>proident</a:t>
            </a:r>
            <a:r>
              <a:rPr lang="it-IT"/>
              <a:t>, </a:t>
            </a:r>
            <a:r>
              <a:rPr lang="it-IT" err="1"/>
              <a:t>sunt</a:t>
            </a:r>
            <a:r>
              <a:rPr lang="it-IT"/>
              <a:t> in culpa qui officia </a:t>
            </a:r>
            <a:r>
              <a:rPr lang="it-IT" err="1"/>
              <a:t>deserunt</a:t>
            </a:r>
            <a:r>
              <a:rPr lang="it-IT"/>
              <a:t> </a:t>
            </a:r>
            <a:r>
              <a:rPr lang="it-IT" err="1"/>
              <a:t>mollit</a:t>
            </a:r>
            <a:r>
              <a:rPr lang="it-IT"/>
              <a:t> </a:t>
            </a:r>
            <a:r>
              <a:rPr lang="it-IT" err="1"/>
              <a:t>anim</a:t>
            </a:r>
            <a:r>
              <a:rPr lang="it-IT"/>
              <a:t> id est </a:t>
            </a:r>
            <a:r>
              <a:rPr lang="it-IT" err="1"/>
              <a:t>laborum</a:t>
            </a:r>
            <a:r>
              <a:rPr lang="it-IT"/>
              <a:t>.</a:t>
            </a:r>
          </a:p>
        </p:txBody>
      </p:sp>
    </p:spTree>
    <p:extLst>
      <p:ext uri="{BB962C8B-B14F-4D97-AF65-F5344CB8AC3E}">
        <p14:creationId xmlns:p14="http://schemas.microsoft.com/office/powerpoint/2010/main" val="44036051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ullet_point_01">
    <p:bg>
      <p:bgRef idx="1001">
        <a:schemeClr val="bg1"/>
      </p:bgRef>
    </p:bg>
    <p:spTree>
      <p:nvGrpSpPr>
        <p:cNvPr id="1" name=""/>
        <p:cNvGrpSpPr/>
        <p:nvPr/>
      </p:nvGrpSpPr>
      <p:grpSpPr>
        <a:xfrm>
          <a:off x="0" y="0"/>
          <a:ext cx="0" cy="0"/>
          <a:chOff x="0" y="0"/>
          <a:chExt cx="0" cy="0"/>
        </a:xfrm>
      </p:grpSpPr>
      <p:sp>
        <p:nvSpPr>
          <p:cNvPr id="11" name="Segnaposto testo 2">
            <a:extLst>
              <a:ext uri="{FF2B5EF4-FFF2-40B4-BE49-F238E27FC236}">
                <a16:creationId xmlns:a16="http://schemas.microsoft.com/office/drawing/2014/main" id="{8ACD5555-A70E-82B4-B47D-F7ED3ADE9FF1}"/>
              </a:ext>
            </a:extLst>
          </p:cNvPr>
          <p:cNvSpPr>
            <a:spLocks noGrp="1"/>
          </p:cNvSpPr>
          <p:nvPr>
            <p:ph type="body" idx="1" hasCustomPrompt="1"/>
          </p:nvPr>
        </p:nvSpPr>
        <p:spPr>
          <a:xfrm>
            <a:off x="871408" y="2564038"/>
            <a:ext cx="2276906" cy="394954"/>
          </a:xfrm>
          <a:prstGeom prst="rect">
            <a:avLst/>
          </a:prstGeom>
        </p:spPr>
        <p:txBody>
          <a:bodyPr/>
          <a:lstStyle>
            <a:lvl1pPr marL="0" indent="0">
              <a:buNone/>
              <a:defRPr sz="2000" b="0">
                <a:solidFill>
                  <a:srgbClr val="825DC7"/>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01/Title</a:t>
            </a:r>
          </a:p>
        </p:txBody>
      </p:sp>
      <p:cxnSp>
        <p:nvCxnSpPr>
          <p:cNvPr id="13" name="Connettore 1 12">
            <a:extLst>
              <a:ext uri="{FF2B5EF4-FFF2-40B4-BE49-F238E27FC236}">
                <a16:creationId xmlns:a16="http://schemas.microsoft.com/office/drawing/2014/main" id="{2BA3B4A0-2DF2-41C1-DA15-C3D48EA9A3E8}"/>
              </a:ext>
            </a:extLst>
          </p:cNvPr>
          <p:cNvCxnSpPr/>
          <p:nvPr userDrawn="1"/>
        </p:nvCxnSpPr>
        <p:spPr>
          <a:xfrm>
            <a:off x="871408" y="3311713"/>
            <a:ext cx="12192000" cy="0"/>
          </a:xfrm>
          <a:prstGeom prst="line">
            <a:avLst/>
          </a:prstGeom>
          <a:ln w="38100">
            <a:solidFill>
              <a:srgbClr val="825DC7"/>
            </a:solidFill>
          </a:ln>
        </p:spPr>
        <p:style>
          <a:lnRef idx="2">
            <a:schemeClr val="accent1"/>
          </a:lnRef>
          <a:fillRef idx="0">
            <a:schemeClr val="accent1"/>
          </a:fillRef>
          <a:effectRef idx="1">
            <a:schemeClr val="accent1"/>
          </a:effectRef>
          <a:fontRef idx="minor">
            <a:schemeClr val="tx1"/>
          </a:fontRef>
        </p:style>
      </p:cxnSp>
      <p:sp>
        <p:nvSpPr>
          <p:cNvPr id="14" name="Ovale 13">
            <a:extLst>
              <a:ext uri="{FF2B5EF4-FFF2-40B4-BE49-F238E27FC236}">
                <a16:creationId xmlns:a16="http://schemas.microsoft.com/office/drawing/2014/main" id="{5529F47B-A86A-6469-0D71-72A8E23C2C16}"/>
              </a:ext>
            </a:extLst>
          </p:cNvPr>
          <p:cNvSpPr/>
          <p:nvPr userDrawn="1"/>
        </p:nvSpPr>
        <p:spPr>
          <a:xfrm>
            <a:off x="844035" y="3199163"/>
            <a:ext cx="225100" cy="225100"/>
          </a:xfrm>
          <a:prstGeom prst="ellipse">
            <a:avLst/>
          </a:prstGeom>
          <a:solidFill>
            <a:srgbClr val="825DC7"/>
          </a:solidFill>
          <a:ln w="9525">
            <a:solidFill>
              <a:srgbClr val="825D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BD89410B-40AF-D01E-0ED6-9F6A0B2A7F1B}"/>
              </a:ext>
            </a:extLst>
          </p:cNvPr>
          <p:cNvSpPr/>
          <p:nvPr userDrawn="1"/>
        </p:nvSpPr>
        <p:spPr>
          <a:xfrm>
            <a:off x="3569494" y="3199163"/>
            <a:ext cx="225100" cy="225100"/>
          </a:xfrm>
          <a:prstGeom prst="ellipse">
            <a:avLst/>
          </a:prstGeom>
          <a:solidFill>
            <a:srgbClr val="825DC7"/>
          </a:solidFill>
          <a:ln w="9525">
            <a:solidFill>
              <a:srgbClr val="825D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AAFCBC3D-F2FE-2A47-88E3-D3BBE4741F49}"/>
              </a:ext>
            </a:extLst>
          </p:cNvPr>
          <p:cNvSpPr/>
          <p:nvPr userDrawn="1"/>
        </p:nvSpPr>
        <p:spPr>
          <a:xfrm>
            <a:off x="6355865" y="3185334"/>
            <a:ext cx="225100" cy="225100"/>
          </a:xfrm>
          <a:prstGeom prst="ellipse">
            <a:avLst/>
          </a:prstGeom>
          <a:solidFill>
            <a:srgbClr val="825DC7"/>
          </a:solidFill>
          <a:ln w="9525">
            <a:solidFill>
              <a:srgbClr val="825D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5FB362BA-BEBD-90A1-2CEE-461CD7DB43E8}"/>
              </a:ext>
            </a:extLst>
          </p:cNvPr>
          <p:cNvSpPr/>
          <p:nvPr userDrawn="1"/>
        </p:nvSpPr>
        <p:spPr>
          <a:xfrm>
            <a:off x="9306424" y="3199163"/>
            <a:ext cx="225100" cy="225100"/>
          </a:xfrm>
          <a:prstGeom prst="ellipse">
            <a:avLst/>
          </a:prstGeom>
          <a:solidFill>
            <a:srgbClr val="825DC7"/>
          </a:solidFill>
          <a:ln w="9525">
            <a:solidFill>
              <a:srgbClr val="825D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Segnaposto testo 2">
            <a:extLst>
              <a:ext uri="{FF2B5EF4-FFF2-40B4-BE49-F238E27FC236}">
                <a16:creationId xmlns:a16="http://schemas.microsoft.com/office/drawing/2014/main" id="{D6BEB03F-1DFC-E216-9A7A-57B22659D1FD}"/>
              </a:ext>
            </a:extLst>
          </p:cNvPr>
          <p:cNvSpPr>
            <a:spLocks noGrp="1"/>
          </p:cNvSpPr>
          <p:nvPr>
            <p:ph type="body" idx="14" hasCustomPrompt="1"/>
          </p:nvPr>
        </p:nvSpPr>
        <p:spPr>
          <a:xfrm>
            <a:off x="871408" y="3757288"/>
            <a:ext cx="2276906" cy="1597306"/>
          </a:xfrm>
          <a:prstGeom prst="rect">
            <a:avLst/>
          </a:prstGeom>
        </p:spPr>
        <p:txBody>
          <a:bodyPr/>
          <a:lstStyle>
            <a:lvl1pPr marL="0" indent="0">
              <a:buNone/>
              <a:defRPr sz="1600" b="0">
                <a:solidFill>
                  <a:srgbClr val="825DC7"/>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err="1"/>
              <a:t>Lorem</a:t>
            </a:r>
            <a:r>
              <a:rPr lang="it-IT"/>
              <a:t> </a:t>
            </a:r>
            <a:r>
              <a:rPr lang="it-IT" err="1"/>
              <a:t>ipsum</a:t>
            </a:r>
            <a:r>
              <a:rPr lang="it-IT"/>
              <a:t> dolor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Sed do </a:t>
            </a:r>
            <a:r>
              <a:rPr lang="it-IT" err="1"/>
              <a:t>eiusmod</a:t>
            </a:r>
            <a:r>
              <a:rPr lang="it-IT"/>
              <a:t> </a:t>
            </a:r>
            <a:r>
              <a:rPr lang="it-IT" err="1"/>
              <a:t>tempor</a:t>
            </a:r>
            <a:r>
              <a:rPr lang="it-IT"/>
              <a:t> </a:t>
            </a:r>
            <a:r>
              <a:rPr lang="it-IT" err="1"/>
              <a:t>incididunt</a:t>
            </a:r>
            <a:r>
              <a:rPr lang="it-IT"/>
              <a:t> ut labore et dolore magna </a:t>
            </a:r>
            <a:r>
              <a:rPr lang="it-IT" err="1"/>
              <a:t>aliqua</a:t>
            </a:r>
            <a:r>
              <a:rPr lang="it-IT"/>
              <a:t>. </a:t>
            </a:r>
          </a:p>
        </p:txBody>
      </p:sp>
      <p:sp>
        <p:nvSpPr>
          <p:cNvPr id="20" name="Segnaposto testo 2">
            <a:extLst>
              <a:ext uri="{FF2B5EF4-FFF2-40B4-BE49-F238E27FC236}">
                <a16:creationId xmlns:a16="http://schemas.microsoft.com/office/drawing/2014/main" id="{E2CDB01A-E393-8014-E1C7-75C1DB203C3F}"/>
              </a:ext>
            </a:extLst>
          </p:cNvPr>
          <p:cNvSpPr>
            <a:spLocks noGrp="1"/>
          </p:cNvSpPr>
          <p:nvPr>
            <p:ph type="body" idx="16" hasCustomPrompt="1"/>
          </p:nvPr>
        </p:nvSpPr>
        <p:spPr>
          <a:xfrm>
            <a:off x="3627323" y="3757288"/>
            <a:ext cx="2276906" cy="1597304"/>
          </a:xfrm>
          <a:prstGeom prst="rect">
            <a:avLst/>
          </a:prstGeom>
        </p:spPr>
        <p:txBody>
          <a:bodyPr/>
          <a:lstStyle>
            <a:lvl1pPr marL="0" indent="0">
              <a:buNone/>
              <a:defRPr sz="1600" b="0">
                <a:solidFill>
                  <a:srgbClr val="825DC7"/>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err="1"/>
              <a:t>Lorem</a:t>
            </a:r>
            <a:r>
              <a:rPr lang="it-IT"/>
              <a:t> </a:t>
            </a:r>
            <a:r>
              <a:rPr lang="it-IT" err="1"/>
              <a:t>ipsum</a:t>
            </a:r>
            <a:r>
              <a:rPr lang="it-IT"/>
              <a:t> dolor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Sed do </a:t>
            </a:r>
            <a:r>
              <a:rPr lang="it-IT" err="1"/>
              <a:t>eiusmod</a:t>
            </a:r>
            <a:r>
              <a:rPr lang="it-IT"/>
              <a:t> </a:t>
            </a:r>
            <a:r>
              <a:rPr lang="it-IT" err="1"/>
              <a:t>tempor</a:t>
            </a:r>
            <a:r>
              <a:rPr lang="it-IT"/>
              <a:t> </a:t>
            </a:r>
            <a:r>
              <a:rPr lang="it-IT" err="1"/>
              <a:t>incididunt</a:t>
            </a:r>
            <a:r>
              <a:rPr lang="it-IT"/>
              <a:t> ut labore et dolore magna </a:t>
            </a:r>
            <a:r>
              <a:rPr lang="it-IT" err="1"/>
              <a:t>aliqua</a:t>
            </a:r>
            <a:r>
              <a:rPr lang="it-IT"/>
              <a:t>. </a:t>
            </a:r>
          </a:p>
        </p:txBody>
      </p:sp>
      <p:sp>
        <p:nvSpPr>
          <p:cNvPr id="23" name="Segnaposto testo 2">
            <a:extLst>
              <a:ext uri="{FF2B5EF4-FFF2-40B4-BE49-F238E27FC236}">
                <a16:creationId xmlns:a16="http://schemas.microsoft.com/office/drawing/2014/main" id="{90257D06-1BA8-E828-A1A0-89271D04E8A0}"/>
              </a:ext>
            </a:extLst>
          </p:cNvPr>
          <p:cNvSpPr>
            <a:spLocks noGrp="1"/>
          </p:cNvSpPr>
          <p:nvPr>
            <p:ph type="body" idx="19" hasCustomPrompt="1"/>
          </p:nvPr>
        </p:nvSpPr>
        <p:spPr>
          <a:xfrm>
            <a:off x="6383238" y="3720043"/>
            <a:ext cx="2276906" cy="1597304"/>
          </a:xfrm>
          <a:prstGeom prst="rect">
            <a:avLst/>
          </a:prstGeom>
        </p:spPr>
        <p:txBody>
          <a:bodyPr/>
          <a:lstStyle>
            <a:lvl1pPr marL="0" indent="0">
              <a:buNone/>
              <a:defRPr sz="1600" b="0">
                <a:solidFill>
                  <a:srgbClr val="825DC7"/>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err="1"/>
              <a:t>Lorem</a:t>
            </a:r>
            <a:r>
              <a:rPr lang="it-IT"/>
              <a:t> </a:t>
            </a:r>
            <a:r>
              <a:rPr lang="it-IT" err="1"/>
              <a:t>ipsum</a:t>
            </a:r>
            <a:r>
              <a:rPr lang="it-IT"/>
              <a:t> dolor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Sed do </a:t>
            </a:r>
            <a:r>
              <a:rPr lang="it-IT" err="1"/>
              <a:t>eiusmod</a:t>
            </a:r>
            <a:r>
              <a:rPr lang="it-IT"/>
              <a:t> </a:t>
            </a:r>
            <a:r>
              <a:rPr lang="it-IT" err="1"/>
              <a:t>tempor</a:t>
            </a:r>
            <a:r>
              <a:rPr lang="it-IT"/>
              <a:t> </a:t>
            </a:r>
            <a:r>
              <a:rPr lang="it-IT" err="1"/>
              <a:t>incididunt</a:t>
            </a:r>
            <a:r>
              <a:rPr lang="it-IT"/>
              <a:t> ut labore et dolore magna </a:t>
            </a:r>
            <a:r>
              <a:rPr lang="it-IT" err="1"/>
              <a:t>aliqua</a:t>
            </a:r>
            <a:r>
              <a:rPr lang="it-IT"/>
              <a:t>. </a:t>
            </a:r>
          </a:p>
          <a:p>
            <a:pPr lvl="0"/>
            <a:endParaRPr lang="it-IT"/>
          </a:p>
        </p:txBody>
      </p:sp>
      <p:sp>
        <p:nvSpPr>
          <p:cNvPr id="25" name="Segnaposto testo 2">
            <a:extLst>
              <a:ext uri="{FF2B5EF4-FFF2-40B4-BE49-F238E27FC236}">
                <a16:creationId xmlns:a16="http://schemas.microsoft.com/office/drawing/2014/main" id="{CD362E59-E029-4869-51DF-19F2A2A67438}"/>
              </a:ext>
            </a:extLst>
          </p:cNvPr>
          <p:cNvSpPr>
            <a:spLocks noGrp="1"/>
          </p:cNvSpPr>
          <p:nvPr>
            <p:ph type="body" idx="21" hasCustomPrompt="1"/>
          </p:nvPr>
        </p:nvSpPr>
        <p:spPr>
          <a:xfrm>
            <a:off x="9306424" y="3720043"/>
            <a:ext cx="2276906" cy="1634551"/>
          </a:xfrm>
          <a:prstGeom prst="rect">
            <a:avLst/>
          </a:prstGeom>
        </p:spPr>
        <p:txBody>
          <a:bodyPr/>
          <a:lstStyle>
            <a:lvl1pPr marL="0" indent="0">
              <a:buNone/>
              <a:defRPr sz="1600" b="0">
                <a:solidFill>
                  <a:srgbClr val="825DC7"/>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err="1"/>
              <a:t>Lorem</a:t>
            </a:r>
            <a:r>
              <a:rPr lang="it-IT"/>
              <a:t> </a:t>
            </a:r>
            <a:r>
              <a:rPr lang="it-IT" err="1"/>
              <a:t>ipsum</a:t>
            </a:r>
            <a:r>
              <a:rPr lang="it-IT"/>
              <a:t> dolor </a:t>
            </a:r>
            <a:r>
              <a:rPr lang="it-IT" err="1"/>
              <a:t>sit</a:t>
            </a:r>
            <a:r>
              <a:rPr lang="it-IT"/>
              <a:t> </a:t>
            </a:r>
            <a:r>
              <a:rPr lang="it-IT" err="1"/>
              <a:t>amet</a:t>
            </a:r>
            <a:r>
              <a:rPr lang="it-IT"/>
              <a:t>, </a:t>
            </a:r>
            <a:r>
              <a:rPr lang="it-IT" err="1"/>
              <a:t>consectetur</a:t>
            </a:r>
            <a:r>
              <a:rPr lang="it-IT"/>
              <a:t> </a:t>
            </a:r>
            <a:r>
              <a:rPr lang="it-IT" err="1"/>
              <a:t>adipiscing</a:t>
            </a:r>
            <a:r>
              <a:rPr lang="it-IT"/>
              <a:t> </a:t>
            </a:r>
            <a:r>
              <a:rPr lang="it-IT" err="1"/>
              <a:t>elit</a:t>
            </a:r>
            <a:r>
              <a:rPr lang="it-IT"/>
              <a:t>. Sed do </a:t>
            </a:r>
            <a:r>
              <a:rPr lang="it-IT" err="1"/>
              <a:t>eiusmod</a:t>
            </a:r>
            <a:r>
              <a:rPr lang="it-IT"/>
              <a:t> </a:t>
            </a:r>
            <a:r>
              <a:rPr lang="it-IT" err="1"/>
              <a:t>tempor</a:t>
            </a:r>
            <a:r>
              <a:rPr lang="it-IT"/>
              <a:t> </a:t>
            </a:r>
            <a:r>
              <a:rPr lang="it-IT" err="1"/>
              <a:t>incididunt</a:t>
            </a:r>
            <a:r>
              <a:rPr lang="it-IT"/>
              <a:t> ut labore et dolore magna </a:t>
            </a:r>
            <a:r>
              <a:rPr lang="it-IT" err="1"/>
              <a:t>aliqua</a:t>
            </a:r>
            <a:r>
              <a:rPr lang="it-IT"/>
              <a:t>. </a:t>
            </a:r>
          </a:p>
          <a:p>
            <a:pPr lvl="0"/>
            <a:endParaRPr lang="it-IT"/>
          </a:p>
        </p:txBody>
      </p:sp>
      <p:sp>
        <p:nvSpPr>
          <p:cNvPr id="27" name="Segnaposto testo 2">
            <a:extLst>
              <a:ext uri="{FF2B5EF4-FFF2-40B4-BE49-F238E27FC236}">
                <a16:creationId xmlns:a16="http://schemas.microsoft.com/office/drawing/2014/main" id="{57AE9875-46C0-3CCD-0B58-22D58F07B6B6}"/>
              </a:ext>
            </a:extLst>
          </p:cNvPr>
          <p:cNvSpPr>
            <a:spLocks noGrp="1"/>
          </p:cNvSpPr>
          <p:nvPr>
            <p:ph type="body" idx="22" hasCustomPrompt="1"/>
          </p:nvPr>
        </p:nvSpPr>
        <p:spPr>
          <a:xfrm>
            <a:off x="3627323" y="2564038"/>
            <a:ext cx="2276906" cy="394954"/>
          </a:xfrm>
          <a:prstGeom prst="rect">
            <a:avLst/>
          </a:prstGeom>
        </p:spPr>
        <p:txBody>
          <a:bodyPr/>
          <a:lstStyle>
            <a:lvl1pPr marL="0" indent="0">
              <a:buNone/>
              <a:defRPr sz="2000" b="0">
                <a:solidFill>
                  <a:srgbClr val="825DC7"/>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01/Title</a:t>
            </a:r>
          </a:p>
        </p:txBody>
      </p:sp>
      <p:sp>
        <p:nvSpPr>
          <p:cNvPr id="28" name="Segnaposto testo 2">
            <a:extLst>
              <a:ext uri="{FF2B5EF4-FFF2-40B4-BE49-F238E27FC236}">
                <a16:creationId xmlns:a16="http://schemas.microsoft.com/office/drawing/2014/main" id="{50F69773-2124-5ACD-9EAB-BBF595D2849F}"/>
              </a:ext>
            </a:extLst>
          </p:cNvPr>
          <p:cNvSpPr>
            <a:spLocks noGrp="1"/>
          </p:cNvSpPr>
          <p:nvPr>
            <p:ph type="body" idx="23" hasCustomPrompt="1"/>
          </p:nvPr>
        </p:nvSpPr>
        <p:spPr>
          <a:xfrm>
            <a:off x="6383238" y="2564038"/>
            <a:ext cx="2276906" cy="394954"/>
          </a:xfrm>
          <a:prstGeom prst="rect">
            <a:avLst/>
          </a:prstGeom>
        </p:spPr>
        <p:txBody>
          <a:bodyPr/>
          <a:lstStyle>
            <a:lvl1pPr marL="0" indent="0">
              <a:buNone/>
              <a:defRPr sz="2000" b="0">
                <a:solidFill>
                  <a:srgbClr val="825DC7"/>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01/Title</a:t>
            </a:r>
          </a:p>
        </p:txBody>
      </p:sp>
      <p:sp>
        <p:nvSpPr>
          <p:cNvPr id="29" name="Segnaposto testo 2">
            <a:extLst>
              <a:ext uri="{FF2B5EF4-FFF2-40B4-BE49-F238E27FC236}">
                <a16:creationId xmlns:a16="http://schemas.microsoft.com/office/drawing/2014/main" id="{D387FE8B-165B-3B60-69EB-18C4EB185C81}"/>
              </a:ext>
            </a:extLst>
          </p:cNvPr>
          <p:cNvSpPr>
            <a:spLocks noGrp="1"/>
          </p:cNvSpPr>
          <p:nvPr>
            <p:ph type="body" idx="24" hasCustomPrompt="1"/>
          </p:nvPr>
        </p:nvSpPr>
        <p:spPr>
          <a:xfrm>
            <a:off x="9306424" y="2564038"/>
            <a:ext cx="2276906" cy="394954"/>
          </a:xfrm>
          <a:prstGeom prst="rect">
            <a:avLst/>
          </a:prstGeom>
        </p:spPr>
        <p:txBody>
          <a:bodyPr/>
          <a:lstStyle>
            <a:lvl1pPr marL="0" indent="0">
              <a:buNone/>
              <a:defRPr sz="2000" b="0">
                <a:solidFill>
                  <a:srgbClr val="825DC7"/>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01/Title</a:t>
            </a:r>
          </a:p>
        </p:txBody>
      </p:sp>
      <p:cxnSp>
        <p:nvCxnSpPr>
          <p:cNvPr id="31" name="Connettore 1 30">
            <a:extLst>
              <a:ext uri="{FF2B5EF4-FFF2-40B4-BE49-F238E27FC236}">
                <a16:creationId xmlns:a16="http://schemas.microsoft.com/office/drawing/2014/main" id="{9367814D-C6FA-91D0-A266-236921DF0DC8}"/>
              </a:ext>
            </a:extLst>
          </p:cNvPr>
          <p:cNvCxnSpPr>
            <a:cxnSpLocks/>
          </p:cNvCxnSpPr>
          <p:nvPr userDrawn="1"/>
        </p:nvCxnSpPr>
        <p:spPr>
          <a:xfrm>
            <a:off x="865866" y="1183269"/>
            <a:ext cx="4847492" cy="0"/>
          </a:xfrm>
          <a:prstGeom prst="line">
            <a:avLst/>
          </a:prstGeom>
          <a:ln w="44450">
            <a:gradFill>
              <a:gsLst>
                <a:gs pos="0">
                  <a:schemeClr val="accent1">
                    <a:lumMod val="5000"/>
                    <a:lumOff val="95000"/>
                    <a:alpha val="0"/>
                  </a:schemeClr>
                </a:gs>
                <a:gs pos="6000">
                  <a:schemeClr val="accent1">
                    <a:lumMod val="45000"/>
                    <a:lumOff val="55000"/>
                    <a:alpha val="0"/>
                  </a:schemeClr>
                </a:gs>
                <a:gs pos="16000">
                  <a:schemeClr val="accent1">
                    <a:lumMod val="45000"/>
                    <a:lumOff val="55000"/>
                    <a:alpha val="0"/>
                  </a:schemeClr>
                </a:gs>
                <a:gs pos="100000">
                  <a:srgbClr val="825DC7"/>
                </a:gs>
              </a:gsLst>
              <a:lin ang="10800000" scaled="0"/>
            </a:gradFill>
          </a:ln>
        </p:spPr>
        <p:style>
          <a:lnRef idx="2">
            <a:schemeClr val="accent1"/>
          </a:lnRef>
          <a:fillRef idx="0">
            <a:schemeClr val="accent1"/>
          </a:fillRef>
          <a:effectRef idx="1">
            <a:schemeClr val="accent1"/>
          </a:effectRef>
          <a:fontRef idx="minor">
            <a:schemeClr val="tx1"/>
          </a:fontRef>
        </p:style>
      </p:cxnSp>
      <p:sp>
        <p:nvSpPr>
          <p:cNvPr id="33" name="Ovale 32">
            <a:extLst>
              <a:ext uri="{FF2B5EF4-FFF2-40B4-BE49-F238E27FC236}">
                <a16:creationId xmlns:a16="http://schemas.microsoft.com/office/drawing/2014/main" id="{8E96E05B-9DA7-F2A0-20ED-357AFF9C2D3C}"/>
              </a:ext>
            </a:extLst>
          </p:cNvPr>
          <p:cNvSpPr/>
          <p:nvPr userDrawn="1"/>
        </p:nvSpPr>
        <p:spPr>
          <a:xfrm>
            <a:off x="828741" y="1112798"/>
            <a:ext cx="138726" cy="138726"/>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Ovale 37">
            <a:extLst>
              <a:ext uri="{FF2B5EF4-FFF2-40B4-BE49-F238E27FC236}">
                <a16:creationId xmlns:a16="http://schemas.microsoft.com/office/drawing/2014/main" id="{5A672FC4-DECB-11DD-ED46-10836D73812B}"/>
              </a:ext>
            </a:extLst>
          </p:cNvPr>
          <p:cNvSpPr/>
          <p:nvPr userDrawn="1"/>
        </p:nvSpPr>
        <p:spPr>
          <a:xfrm>
            <a:off x="1070042" y="1066746"/>
            <a:ext cx="225100" cy="225100"/>
          </a:xfrm>
          <a:prstGeom prst="ellipse">
            <a:avLst/>
          </a:prstGeom>
          <a:solidFill>
            <a:srgbClr val="825DC7"/>
          </a:solidFill>
          <a:ln w="9525">
            <a:solidFill>
              <a:srgbClr val="825D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7D11411A-8A2A-6B7D-EA3D-DE49B8DD46FF}"/>
              </a:ext>
            </a:extLst>
          </p:cNvPr>
          <p:cNvSpPr>
            <a:spLocks noGrp="1"/>
          </p:cNvSpPr>
          <p:nvPr>
            <p:ph type="title" hasCustomPrompt="1"/>
          </p:nvPr>
        </p:nvSpPr>
        <p:spPr>
          <a:xfrm>
            <a:off x="1212690" y="511859"/>
            <a:ext cx="10515600" cy="439239"/>
          </a:xfrm>
          <a:prstGeom prst="rect">
            <a:avLst/>
          </a:prstGeom>
        </p:spPr>
        <p:txBody>
          <a:bodyPr/>
          <a:lstStyle>
            <a:lvl1pPr>
              <a:defRPr sz="3000" b="1">
                <a:solidFill>
                  <a:srgbClr val="825DC7"/>
                </a:solidFill>
              </a:defRPr>
            </a:lvl1pPr>
          </a:lstStyle>
          <a:p>
            <a:r>
              <a:rPr lang="it-IT"/>
              <a:t>Title</a:t>
            </a:r>
          </a:p>
        </p:txBody>
      </p:sp>
      <p:pic>
        <p:nvPicPr>
          <p:cNvPr id="3" name="Immagine 2">
            <a:extLst>
              <a:ext uri="{FF2B5EF4-FFF2-40B4-BE49-F238E27FC236}">
                <a16:creationId xmlns:a16="http://schemas.microsoft.com/office/drawing/2014/main" id="{1F30B9A4-740E-E76C-A40E-D162894EE7C0}"/>
              </a:ext>
            </a:extLst>
          </p:cNvPr>
          <p:cNvPicPr>
            <a:picLocks noChangeAspect="1"/>
          </p:cNvPicPr>
          <p:nvPr userDrawn="1"/>
        </p:nvPicPr>
        <p:blipFill>
          <a:blip r:embed="rId2"/>
          <a:stretch>
            <a:fillRect/>
          </a:stretch>
        </p:blipFill>
        <p:spPr>
          <a:xfrm>
            <a:off x="10990264" y="465915"/>
            <a:ext cx="533400" cy="647700"/>
          </a:xfrm>
          <a:prstGeom prst="rect">
            <a:avLst/>
          </a:prstGeom>
        </p:spPr>
      </p:pic>
      <p:sp>
        <p:nvSpPr>
          <p:cNvPr id="4" name="Ovale 3">
            <a:extLst>
              <a:ext uri="{FF2B5EF4-FFF2-40B4-BE49-F238E27FC236}">
                <a16:creationId xmlns:a16="http://schemas.microsoft.com/office/drawing/2014/main" id="{0359491A-A3E0-B6B1-CBC0-EB23FE576256}"/>
              </a:ext>
            </a:extLst>
          </p:cNvPr>
          <p:cNvSpPr/>
          <p:nvPr userDrawn="1"/>
        </p:nvSpPr>
        <p:spPr>
          <a:xfrm rot="9000000">
            <a:off x="-757224" y="124757"/>
            <a:ext cx="1592868" cy="1592868"/>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Ovale 4">
            <a:extLst>
              <a:ext uri="{FF2B5EF4-FFF2-40B4-BE49-F238E27FC236}">
                <a16:creationId xmlns:a16="http://schemas.microsoft.com/office/drawing/2014/main" id="{CEBC72BF-74CF-C19C-A784-2A60BC4A71AE}"/>
              </a:ext>
            </a:extLst>
          </p:cNvPr>
          <p:cNvSpPr/>
          <p:nvPr userDrawn="1"/>
        </p:nvSpPr>
        <p:spPr>
          <a:xfrm>
            <a:off x="668336" y="620236"/>
            <a:ext cx="346857" cy="346857"/>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E16E905B-F012-EBCF-0E26-C4A2D3EF4C26}"/>
              </a:ext>
            </a:extLst>
          </p:cNvPr>
          <p:cNvSpPr/>
          <p:nvPr userDrawn="1"/>
        </p:nvSpPr>
        <p:spPr>
          <a:xfrm>
            <a:off x="530639" y="281622"/>
            <a:ext cx="137697" cy="137697"/>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13930FE5-2B58-2042-4E51-609811F7CC61}"/>
              </a:ext>
            </a:extLst>
          </p:cNvPr>
          <p:cNvSpPr/>
          <p:nvPr userDrawn="1"/>
        </p:nvSpPr>
        <p:spPr>
          <a:xfrm rot="3600000">
            <a:off x="-566553" y="351073"/>
            <a:ext cx="1140235" cy="1140235"/>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966EC8B0-8358-AA10-ED80-22675A248D9C}"/>
              </a:ext>
            </a:extLst>
          </p:cNvPr>
          <p:cNvSpPr/>
          <p:nvPr userDrawn="1"/>
        </p:nvSpPr>
        <p:spPr>
          <a:xfrm>
            <a:off x="136178" y="350470"/>
            <a:ext cx="99321" cy="99321"/>
          </a:xfrm>
          <a:prstGeom prst="ellipse">
            <a:avLst/>
          </a:prstGeom>
          <a:solidFill>
            <a:srgbClr val="825D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EDF5002F-6570-ADB3-9A80-94EF0B4C15CB}"/>
              </a:ext>
            </a:extLst>
          </p:cNvPr>
          <p:cNvSpPr/>
          <p:nvPr userDrawn="1"/>
        </p:nvSpPr>
        <p:spPr>
          <a:xfrm rot="14412859">
            <a:off x="11139821" y="-20513"/>
            <a:ext cx="1592868" cy="1592868"/>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EA4EFD83-1B62-A826-1253-41D2F942DB70}"/>
              </a:ext>
            </a:extLst>
          </p:cNvPr>
          <p:cNvSpPr/>
          <p:nvPr userDrawn="1"/>
        </p:nvSpPr>
        <p:spPr>
          <a:xfrm rot="9012859">
            <a:off x="11366138" y="194336"/>
            <a:ext cx="1140235" cy="1140235"/>
          </a:xfrm>
          <a:prstGeom prst="ellipse">
            <a:avLst/>
          </a:prstGeom>
          <a:solidFill>
            <a:schemeClr val="accent1">
              <a:alpha val="0"/>
            </a:schemeClr>
          </a:solidFill>
          <a:ln w="12700">
            <a:gradFill>
              <a:gsLst>
                <a:gs pos="0">
                  <a:srgbClr val="A895E8">
                    <a:alpha val="0"/>
                  </a:srgbClr>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B8EEEBB0-6C39-B230-8C49-71F638D2639A}"/>
              </a:ext>
            </a:extLst>
          </p:cNvPr>
          <p:cNvSpPr/>
          <p:nvPr userDrawn="1"/>
        </p:nvSpPr>
        <p:spPr>
          <a:xfrm>
            <a:off x="0" y="6346141"/>
            <a:ext cx="12192000" cy="511859"/>
          </a:xfrm>
          <a:prstGeom prst="rect">
            <a:avLst/>
          </a:prstGeom>
          <a:solidFill>
            <a:srgbClr val="825DC7"/>
          </a:solidFill>
          <a:ln>
            <a:solidFill>
              <a:srgbClr val="825D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91BC4051-6EA8-0C31-DF45-A07D48FC9A1E}"/>
              </a:ext>
            </a:extLst>
          </p:cNvPr>
          <p:cNvSpPr/>
          <p:nvPr userDrawn="1"/>
        </p:nvSpPr>
        <p:spPr>
          <a:xfrm rot="1800000">
            <a:off x="-422379" y="5994089"/>
            <a:ext cx="1140235" cy="1140235"/>
          </a:xfrm>
          <a:prstGeom prst="ellipse">
            <a:avLst/>
          </a:prstGeom>
          <a:solidFill>
            <a:schemeClr val="accent1">
              <a:alpha val="0"/>
            </a:schemeClr>
          </a:solidFill>
          <a:ln w="12700">
            <a:gradFill>
              <a:gsLst>
                <a:gs pos="0">
                  <a:srgbClr val="BBC7D6"/>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CasellaDiTesto 21">
            <a:extLst>
              <a:ext uri="{FF2B5EF4-FFF2-40B4-BE49-F238E27FC236}">
                <a16:creationId xmlns:a16="http://schemas.microsoft.com/office/drawing/2014/main" id="{2B1B49AF-7DED-5C23-ED30-577277E15ED4}"/>
              </a:ext>
            </a:extLst>
          </p:cNvPr>
          <p:cNvSpPr txBox="1"/>
          <p:nvPr userDrawn="1"/>
        </p:nvSpPr>
        <p:spPr>
          <a:xfrm>
            <a:off x="838201" y="6448181"/>
            <a:ext cx="1847127" cy="307777"/>
          </a:xfrm>
          <a:prstGeom prst="rect">
            <a:avLst/>
          </a:prstGeom>
          <a:noFill/>
        </p:spPr>
        <p:txBody>
          <a:bodyPr wrap="square" rtlCol="0">
            <a:spAutoFit/>
          </a:bodyPr>
          <a:lstStyle/>
          <a:p>
            <a:r>
              <a:rPr lang="it-IT" sz="1400" err="1">
                <a:solidFill>
                  <a:srgbClr val="BBC7D6"/>
                </a:solidFill>
              </a:rPr>
              <a:t>leaf.space</a:t>
            </a:r>
            <a:endParaRPr lang="it-IT" sz="1400">
              <a:solidFill>
                <a:srgbClr val="BBC7D6"/>
              </a:solidFill>
            </a:endParaRPr>
          </a:p>
        </p:txBody>
      </p:sp>
      <p:sp>
        <p:nvSpPr>
          <p:cNvPr id="24" name="CasellaDiTesto 23">
            <a:extLst>
              <a:ext uri="{FF2B5EF4-FFF2-40B4-BE49-F238E27FC236}">
                <a16:creationId xmlns:a16="http://schemas.microsoft.com/office/drawing/2014/main" id="{D1A8903E-4BE7-A1E5-F8AA-704403E1ABD9}"/>
              </a:ext>
            </a:extLst>
          </p:cNvPr>
          <p:cNvSpPr txBox="1"/>
          <p:nvPr userDrawn="1"/>
        </p:nvSpPr>
        <p:spPr>
          <a:xfrm>
            <a:off x="5126279" y="6461807"/>
            <a:ext cx="1847127" cy="307777"/>
          </a:xfrm>
          <a:prstGeom prst="rect">
            <a:avLst/>
          </a:prstGeom>
          <a:noFill/>
        </p:spPr>
        <p:txBody>
          <a:bodyPr wrap="square" rtlCol="0">
            <a:spAutoFit/>
          </a:bodyPr>
          <a:lstStyle/>
          <a:p>
            <a:pPr algn="ctr"/>
            <a:r>
              <a:rPr lang="it-IT" sz="1400" err="1">
                <a:solidFill>
                  <a:srgbClr val="BBC7D6"/>
                </a:solidFill>
              </a:rPr>
              <a:t>confidential</a:t>
            </a:r>
            <a:endParaRPr lang="it-IT" sz="1400">
              <a:solidFill>
                <a:srgbClr val="BBC7D6"/>
              </a:solidFill>
            </a:endParaRPr>
          </a:p>
        </p:txBody>
      </p:sp>
      <p:sp>
        <p:nvSpPr>
          <p:cNvPr id="26" name="Segnaposto testo 22">
            <a:extLst>
              <a:ext uri="{FF2B5EF4-FFF2-40B4-BE49-F238E27FC236}">
                <a16:creationId xmlns:a16="http://schemas.microsoft.com/office/drawing/2014/main" id="{96732491-3C33-8EF7-EE8C-44626BE1FB3A}"/>
              </a:ext>
            </a:extLst>
          </p:cNvPr>
          <p:cNvSpPr>
            <a:spLocks noGrp="1"/>
          </p:cNvSpPr>
          <p:nvPr>
            <p:ph type="body" sz="quarter" idx="27" hasCustomPrompt="1"/>
          </p:nvPr>
        </p:nvSpPr>
        <p:spPr>
          <a:xfrm>
            <a:off x="11040750" y="6494933"/>
            <a:ext cx="264801" cy="261025"/>
          </a:xfrm>
          <a:prstGeom prst="rect">
            <a:avLst/>
          </a:prstGeom>
        </p:spPr>
        <p:txBody>
          <a:bodyPr/>
          <a:lstStyle>
            <a:lvl1pPr marL="0" indent="0" algn="r">
              <a:buNone/>
              <a:defRPr sz="1400" b="1">
                <a:solidFill>
                  <a:srgbClr val="BBC7D6"/>
                </a:solidFill>
              </a:defRPr>
            </a:lvl1pPr>
          </a:lstStyle>
          <a:p>
            <a:pPr lvl="0"/>
            <a:r>
              <a:rPr lang="it-IT"/>
              <a:t>1</a:t>
            </a:r>
          </a:p>
        </p:txBody>
      </p:sp>
      <p:sp>
        <p:nvSpPr>
          <p:cNvPr id="30" name="Ovale 29">
            <a:extLst>
              <a:ext uri="{FF2B5EF4-FFF2-40B4-BE49-F238E27FC236}">
                <a16:creationId xmlns:a16="http://schemas.microsoft.com/office/drawing/2014/main" id="{449651A4-2097-234A-B29B-D3B20848C9FC}"/>
              </a:ext>
            </a:extLst>
          </p:cNvPr>
          <p:cNvSpPr/>
          <p:nvPr userDrawn="1"/>
        </p:nvSpPr>
        <p:spPr>
          <a:xfrm>
            <a:off x="644664" y="6533222"/>
            <a:ext cx="137696" cy="137696"/>
          </a:xfrm>
          <a:prstGeom prst="ellipse">
            <a:avLst/>
          </a:prstGeom>
          <a:solidFill>
            <a:srgbClr val="BBC7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Ovale 43">
            <a:extLst>
              <a:ext uri="{FF2B5EF4-FFF2-40B4-BE49-F238E27FC236}">
                <a16:creationId xmlns:a16="http://schemas.microsoft.com/office/drawing/2014/main" id="{B993A11C-A039-1AA8-E143-FBF4E9F5D42E}"/>
              </a:ext>
            </a:extLst>
          </p:cNvPr>
          <p:cNvSpPr/>
          <p:nvPr userDrawn="1"/>
        </p:nvSpPr>
        <p:spPr>
          <a:xfrm rot="5190611">
            <a:off x="-241836" y="6186804"/>
            <a:ext cx="779148" cy="779148"/>
          </a:xfrm>
          <a:prstGeom prst="ellipse">
            <a:avLst/>
          </a:prstGeom>
          <a:solidFill>
            <a:schemeClr val="accent1">
              <a:alpha val="0"/>
            </a:schemeClr>
          </a:solidFill>
          <a:ln w="12700">
            <a:gradFill>
              <a:gsLst>
                <a:gs pos="0">
                  <a:srgbClr val="BBC7D6"/>
                </a:gs>
                <a:gs pos="52000">
                  <a:schemeClr val="accent1">
                    <a:lumMod val="45000"/>
                    <a:lumOff val="55000"/>
                    <a:alpha val="0"/>
                  </a:schemeClr>
                </a:gs>
                <a:gs pos="46000">
                  <a:schemeClr val="accent1">
                    <a:lumMod val="45000"/>
                    <a:lumOff val="55000"/>
                    <a:alpha val="0"/>
                  </a:schemeClr>
                </a:gs>
                <a:gs pos="100000">
                  <a:srgbClr val="825DC7"/>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6074724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43E2FFE9-E4AB-78D4-D5F5-D34A675B3F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3DF5F9E-D323-7E4B-BC00-80C72D28683F}" type="datetimeFigureOut">
              <a:rPr lang="it-IT" smtClean="0"/>
              <a:t>01/08/2025</a:t>
            </a:fld>
            <a:endParaRPr lang="it-IT"/>
          </a:p>
        </p:txBody>
      </p:sp>
      <p:sp>
        <p:nvSpPr>
          <p:cNvPr id="5" name="Segnaposto piè di pagina 4">
            <a:extLst>
              <a:ext uri="{FF2B5EF4-FFF2-40B4-BE49-F238E27FC236}">
                <a16:creationId xmlns:a16="http://schemas.microsoft.com/office/drawing/2014/main" id="{A5D37628-9FA9-4FAF-52DC-D471255DED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F727C1F1-B3D7-C632-8940-ACDD3B6844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0934D3-0B81-904C-9B59-1A0D45A62ABA}" type="slidenum">
              <a:rPr lang="it-IT" smtClean="0"/>
              <a:t>‹#›</a:t>
            </a:fld>
            <a:endParaRPr lang="it-IT"/>
          </a:p>
        </p:txBody>
      </p:sp>
    </p:spTree>
    <p:extLst>
      <p:ext uri="{BB962C8B-B14F-4D97-AF65-F5344CB8AC3E}">
        <p14:creationId xmlns:p14="http://schemas.microsoft.com/office/powerpoint/2010/main" val="396327658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8" r:id="rId3"/>
    <p:sldLayoutId id="2147483654" r:id="rId4"/>
    <p:sldLayoutId id="2147483661" r:id="rId5"/>
    <p:sldLayoutId id="2147483670" r:id="rId6"/>
    <p:sldLayoutId id="2147483651" r:id="rId7"/>
    <p:sldLayoutId id="2147483672" r:id="rId8"/>
    <p:sldLayoutId id="2147483669" r:id="rId9"/>
    <p:sldLayoutId id="2147483664" r:id="rId10"/>
    <p:sldLayoutId id="2147483666" r:id="rId11"/>
    <p:sldLayoutId id="2147483671" r:id="rId12"/>
    <p:sldLayoutId id="2147483673" r:id="rId13"/>
    <p:sldLayoutId id="2147483653" r:id="rId14"/>
    <p:sldLayoutId id="2147483674" r:id="rId15"/>
    <p:sldLayoutId id="2147483675" r:id="rId16"/>
    <p:sldLayoutId id="214748367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microsoft.com/office/2018/10/relationships/comments" Target="../comments/modernComment_81B_3A262F5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sv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image" Target="../media/image29.emf"/></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microsoft.com/office/2018/10/relationships/comments" Target="../comments/modernComment_126_AE0D03B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microsoft.com/office/2018/10/relationships/comments" Target="../comments/modernComment_122_54D404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microsoft.com/office/2018/10/relationships/comments" Target="../comments/modernComment_123_F8709C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Titolo 11">
            <a:extLst>
              <a:ext uri="{FF2B5EF4-FFF2-40B4-BE49-F238E27FC236}">
                <a16:creationId xmlns:a16="http://schemas.microsoft.com/office/drawing/2014/main" id="{46DE5148-D2CA-752D-4846-B28AC1B3FBD5}"/>
              </a:ext>
            </a:extLst>
          </p:cNvPr>
          <p:cNvSpPr>
            <a:spLocks noGrp="1"/>
          </p:cNvSpPr>
          <p:nvPr>
            <p:ph type="title"/>
          </p:nvPr>
        </p:nvSpPr>
        <p:spPr>
          <a:xfrm>
            <a:off x="3444459" y="3551274"/>
            <a:ext cx="8495904" cy="1169581"/>
          </a:xfrm>
        </p:spPr>
        <p:txBody>
          <a:bodyPr/>
          <a:lstStyle/>
          <a:p>
            <a:r>
              <a:rPr lang="it-IT"/>
              <a:t>2025 Marketing Communication Strategy</a:t>
            </a:r>
          </a:p>
        </p:txBody>
      </p:sp>
      <p:sp>
        <p:nvSpPr>
          <p:cNvPr id="13" name="Segnaposto testo 12">
            <a:extLst>
              <a:ext uri="{FF2B5EF4-FFF2-40B4-BE49-F238E27FC236}">
                <a16:creationId xmlns:a16="http://schemas.microsoft.com/office/drawing/2014/main" id="{EBD51C15-BA97-07CF-55BA-283E238D956A}"/>
              </a:ext>
            </a:extLst>
          </p:cNvPr>
          <p:cNvSpPr>
            <a:spLocks noGrp="1"/>
          </p:cNvSpPr>
          <p:nvPr>
            <p:ph type="body" sz="quarter" idx="10"/>
          </p:nvPr>
        </p:nvSpPr>
        <p:spPr>
          <a:xfrm>
            <a:off x="7170405" y="5491937"/>
            <a:ext cx="4600575" cy="579400"/>
          </a:xfrm>
        </p:spPr>
        <p:txBody>
          <a:bodyPr/>
          <a:lstStyle/>
          <a:p>
            <a:endParaRPr lang="it-IT" dirty="0"/>
          </a:p>
        </p:txBody>
      </p:sp>
    </p:spTree>
    <p:extLst>
      <p:ext uri="{BB962C8B-B14F-4D97-AF65-F5344CB8AC3E}">
        <p14:creationId xmlns:p14="http://schemas.microsoft.com/office/powerpoint/2010/main" val="1222296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BA1E7F41-FF5A-0FDC-EDD1-3300C2737D58}"/>
              </a:ext>
            </a:extLst>
          </p:cNvPr>
          <p:cNvSpPr>
            <a:spLocks noGrp="1"/>
          </p:cNvSpPr>
          <p:nvPr>
            <p:ph type="body" sz="quarter" idx="10"/>
          </p:nvPr>
        </p:nvSpPr>
        <p:spPr/>
        <p:txBody>
          <a:bodyPr/>
          <a:lstStyle/>
          <a:p>
            <a:r>
              <a:rPr lang="it-IT" err="1"/>
              <a:t>Introduction</a:t>
            </a:r>
            <a:endParaRPr lang="it-IT"/>
          </a:p>
          <a:p>
            <a:endParaRPr lang="it-IT"/>
          </a:p>
        </p:txBody>
      </p:sp>
    </p:spTree>
    <p:extLst>
      <p:ext uri="{BB962C8B-B14F-4D97-AF65-F5344CB8AC3E}">
        <p14:creationId xmlns:p14="http://schemas.microsoft.com/office/powerpoint/2010/main" val="1065462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6ABA6A6-1DEF-1264-77BF-CC8DA77BA2C9}"/>
              </a:ext>
            </a:extLst>
          </p:cNvPr>
          <p:cNvSpPr>
            <a:spLocks noGrp="1"/>
          </p:cNvSpPr>
          <p:nvPr>
            <p:ph type="body" idx="1"/>
          </p:nvPr>
        </p:nvSpPr>
        <p:spPr/>
        <p:txBody>
          <a:bodyPr/>
          <a:lstStyle/>
          <a:p>
            <a:r>
              <a:rPr lang="en-US" dirty="0">
                <a:solidFill>
                  <a:schemeClr val="tx1"/>
                </a:solidFill>
              </a:rPr>
              <a:t>Status quo: To make Leaf Space “the default choice for up-and-coming commercial operators and begin exposure to institutional customers” in Europe &amp; the US and </a:t>
            </a:r>
          </a:p>
          <a:p>
            <a:br>
              <a:rPr lang="en-US" dirty="0">
                <a:solidFill>
                  <a:schemeClr val="tx1"/>
                </a:solidFill>
              </a:rPr>
            </a:br>
            <a:r>
              <a:rPr lang="en-US" dirty="0">
                <a:solidFill>
                  <a:schemeClr val="tx1"/>
                </a:solidFill>
              </a:rPr>
              <a:t>Reach expert customers working with </a:t>
            </a:r>
            <a:r>
              <a:rPr lang="en-US" dirty="0" err="1">
                <a:solidFill>
                  <a:schemeClr val="tx1"/>
                </a:solidFill>
              </a:rPr>
              <a:t>KSat</a:t>
            </a:r>
            <a:r>
              <a:rPr lang="en-US" dirty="0">
                <a:solidFill>
                  <a:schemeClr val="tx1"/>
                </a:solidFill>
              </a:rPr>
              <a:t> &amp; EU institutional market </a:t>
            </a:r>
          </a:p>
          <a:p>
            <a:pPr marL="800100" lvl="1" indent="-342900">
              <a:buFont typeface="Arial" panose="020B0604020202020204" pitchFamily="34" charset="0"/>
              <a:buChar char="•"/>
            </a:pPr>
            <a:r>
              <a:rPr lang="en-US" dirty="0">
                <a:solidFill>
                  <a:schemeClr val="tx1"/>
                </a:solidFill>
              </a:rPr>
              <a:t>US commercial</a:t>
            </a:r>
          </a:p>
          <a:p>
            <a:pPr marL="800100" lvl="1" indent="-342900">
              <a:buFont typeface="Arial" panose="020B0604020202020204" pitchFamily="34" charset="0"/>
              <a:buChar char="•"/>
            </a:pPr>
            <a:r>
              <a:rPr lang="en-US" dirty="0">
                <a:solidFill>
                  <a:schemeClr val="tx1"/>
                </a:solidFill>
              </a:rPr>
              <a:t>IT/EU institutional</a:t>
            </a:r>
          </a:p>
        </p:txBody>
      </p:sp>
      <p:sp>
        <p:nvSpPr>
          <p:cNvPr id="3" name="Title 2">
            <a:extLst>
              <a:ext uri="{FF2B5EF4-FFF2-40B4-BE49-F238E27FC236}">
                <a16:creationId xmlns:a16="http://schemas.microsoft.com/office/drawing/2014/main" id="{77FF393F-A2FE-8BCA-5CA4-68538973688B}"/>
              </a:ext>
            </a:extLst>
          </p:cNvPr>
          <p:cNvSpPr>
            <a:spLocks noGrp="1"/>
          </p:cNvSpPr>
          <p:nvPr>
            <p:ph type="title"/>
          </p:nvPr>
        </p:nvSpPr>
        <p:spPr/>
        <p:txBody>
          <a:bodyPr/>
          <a:lstStyle/>
          <a:p>
            <a:r>
              <a:rPr lang="en-US"/>
              <a:t>Introduction</a:t>
            </a:r>
          </a:p>
        </p:txBody>
      </p:sp>
      <p:sp>
        <p:nvSpPr>
          <p:cNvPr id="5" name="Text Placeholder 4">
            <a:extLst>
              <a:ext uri="{FF2B5EF4-FFF2-40B4-BE49-F238E27FC236}">
                <a16:creationId xmlns:a16="http://schemas.microsoft.com/office/drawing/2014/main" id="{C94740C1-60CA-17C1-83F7-91E27CC99084}"/>
              </a:ext>
            </a:extLst>
          </p:cNvPr>
          <p:cNvSpPr>
            <a:spLocks noGrp="1"/>
          </p:cNvSpPr>
          <p:nvPr>
            <p:ph type="body" sz="quarter" idx="27"/>
          </p:nvPr>
        </p:nvSpPr>
        <p:spPr/>
        <p:txBody>
          <a:bodyPr/>
          <a:lstStyle/>
          <a:p>
            <a:endParaRPr lang="en-US"/>
          </a:p>
        </p:txBody>
      </p:sp>
    </p:spTree>
    <p:extLst>
      <p:ext uri="{BB962C8B-B14F-4D97-AF65-F5344CB8AC3E}">
        <p14:creationId xmlns:p14="http://schemas.microsoft.com/office/powerpoint/2010/main" val="975581014"/>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09872F-A2A6-1B6D-C58E-C4DB63EEE419}"/>
              </a:ext>
            </a:extLst>
          </p:cNvPr>
          <p:cNvSpPr>
            <a:spLocks noGrp="1"/>
          </p:cNvSpPr>
          <p:nvPr>
            <p:ph type="body" idx="1"/>
          </p:nvPr>
        </p:nvSpPr>
        <p:spPr/>
        <p:txBody>
          <a:bodyPr/>
          <a:lstStyle/>
          <a:p>
            <a:r>
              <a:rPr lang="en-US" dirty="0">
                <a:solidFill>
                  <a:schemeClr val="tx1"/>
                </a:solidFill>
              </a:rPr>
              <a:t>• Multi-channel comm: </a:t>
            </a:r>
          </a:p>
          <a:p>
            <a:pPr marL="914400" lvl="1" indent="-457200">
              <a:buFont typeface="Arial" panose="020B0604020202020204" pitchFamily="34" charset="0"/>
              <a:buChar char="•"/>
            </a:pPr>
            <a:r>
              <a:rPr lang="en-US" dirty="0">
                <a:solidFill>
                  <a:schemeClr val="tx1"/>
                </a:solidFill>
              </a:rPr>
              <a:t>Social (LinkedIn, X) </a:t>
            </a:r>
          </a:p>
          <a:p>
            <a:pPr marL="914400" lvl="1" indent="-457200">
              <a:buFont typeface="Arial" panose="020B0604020202020204" pitchFamily="34" charset="0"/>
              <a:buChar char="•"/>
            </a:pPr>
            <a:r>
              <a:rPr lang="en-US" dirty="0">
                <a:solidFill>
                  <a:schemeClr val="tx1"/>
                </a:solidFill>
              </a:rPr>
              <a:t>Targeted ads (LinkedIn, Google Ads)</a:t>
            </a:r>
          </a:p>
          <a:p>
            <a:pPr marL="914400" lvl="1" indent="-457200">
              <a:buFont typeface="Arial" panose="020B0604020202020204" pitchFamily="34" charset="0"/>
              <a:buChar char="•"/>
            </a:pPr>
            <a:r>
              <a:rPr lang="en-US" dirty="0">
                <a:solidFill>
                  <a:schemeClr val="tx1"/>
                </a:solidFill>
              </a:rPr>
              <a:t>Media relations, Conferences </a:t>
            </a:r>
          </a:p>
          <a:p>
            <a:pPr marL="914400" lvl="1" indent="-457200">
              <a:buFont typeface="Arial" panose="020B0604020202020204" pitchFamily="34" charset="0"/>
              <a:buChar char="•"/>
            </a:pPr>
            <a:r>
              <a:rPr lang="en-US" dirty="0">
                <a:solidFill>
                  <a:schemeClr val="tx1"/>
                </a:solidFill>
              </a:rPr>
              <a:t>CEO thought-leadership articles</a:t>
            </a:r>
          </a:p>
          <a:p>
            <a:pPr marL="914400" lvl="1" indent="-457200">
              <a:buFont typeface="Arial" panose="020B0604020202020204" pitchFamily="34" charset="0"/>
              <a:buChar char="•"/>
            </a:pPr>
            <a:r>
              <a:rPr lang="en-US" dirty="0">
                <a:solidFill>
                  <a:schemeClr val="tx1"/>
                </a:solidFill>
              </a:rPr>
              <a:t>AI copilots</a:t>
            </a:r>
          </a:p>
          <a:p>
            <a:pPr marL="914400" lvl="1" indent="-457200">
              <a:buFont typeface="Arial" panose="020B0604020202020204" pitchFamily="34" charset="0"/>
              <a:buChar char="•"/>
            </a:pPr>
            <a:r>
              <a:rPr lang="en-US" dirty="0">
                <a:solidFill>
                  <a:schemeClr val="tx1"/>
                </a:solidFill>
              </a:rPr>
              <a:t>Experiments 	</a:t>
            </a:r>
          </a:p>
          <a:p>
            <a:pPr marL="1371600" lvl="2" indent="-457200">
              <a:buFont typeface="Arial" panose="020B0604020202020204" pitchFamily="34" charset="0"/>
              <a:buChar char="•"/>
            </a:pPr>
            <a:r>
              <a:rPr lang="en-US" sz="1600" dirty="0">
                <a:solidFill>
                  <a:schemeClr val="tx1"/>
                </a:solidFill>
              </a:rPr>
              <a:t>Tailored content for target geography</a:t>
            </a:r>
          </a:p>
          <a:p>
            <a:pPr marL="1371600" lvl="2" indent="-457200">
              <a:buFont typeface="Arial" panose="020B0604020202020204" pitchFamily="34" charset="0"/>
              <a:buChar char="•"/>
            </a:pPr>
            <a:r>
              <a:rPr lang="en-US" sz="1600" dirty="0">
                <a:solidFill>
                  <a:schemeClr val="tx1"/>
                </a:solidFill>
              </a:rPr>
              <a:t>Tweet during LEOP</a:t>
            </a:r>
          </a:p>
          <a:p>
            <a:pPr marL="457200" indent="-457200">
              <a:buFont typeface="Arial" panose="020B0604020202020204" pitchFamily="34" charset="0"/>
              <a:buChar char="•"/>
            </a:pPr>
            <a:r>
              <a:rPr lang="en-US" dirty="0">
                <a:solidFill>
                  <a:schemeClr val="tx1"/>
                </a:solidFill>
              </a:rPr>
              <a:t>Two core personas (Fast moving Innovator &amp; Steady Pioneer)</a:t>
            </a:r>
          </a:p>
          <a:p>
            <a:pPr marL="457200" indent="-457200">
              <a:buFont typeface="Arial" panose="020B0604020202020204" pitchFamily="34" charset="0"/>
              <a:buChar char="•"/>
            </a:pPr>
            <a:r>
              <a:rPr lang="en-US" dirty="0">
                <a:solidFill>
                  <a:schemeClr val="tx1"/>
                </a:solidFill>
              </a:rPr>
              <a:t>Launch Leaf Hosting and Leaf Key</a:t>
            </a:r>
          </a:p>
        </p:txBody>
      </p:sp>
      <p:sp>
        <p:nvSpPr>
          <p:cNvPr id="3" name="Title 2">
            <a:extLst>
              <a:ext uri="{FF2B5EF4-FFF2-40B4-BE49-F238E27FC236}">
                <a16:creationId xmlns:a16="http://schemas.microsoft.com/office/drawing/2014/main" id="{F7E08119-4A9B-C265-5ED8-25F37358C239}"/>
              </a:ext>
            </a:extLst>
          </p:cNvPr>
          <p:cNvSpPr>
            <a:spLocks noGrp="1"/>
          </p:cNvSpPr>
          <p:nvPr>
            <p:ph type="title"/>
          </p:nvPr>
        </p:nvSpPr>
        <p:spPr/>
        <p:txBody>
          <a:bodyPr/>
          <a:lstStyle/>
          <a:p>
            <a:r>
              <a:rPr lang="en-US"/>
              <a:t>Executive Summary</a:t>
            </a:r>
          </a:p>
        </p:txBody>
      </p:sp>
      <p:sp>
        <p:nvSpPr>
          <p:cNvPr id="4" name="Text Placeholder 3">
            <a:extLst>
              <a:ext uri="{FF2B5EF4-FFF2-40B4-BE49-F238E27FC236}">
                <a16:creationId xmlns:a16="http://schemas.microsoft.com/office/drawing/2014/main" id="{A40DA243-3C74-F5A5-4CE1-0D780B8F4A47}"/>
              </a:ext>
            </a:extLst>
          </p:cNvPr>
          <p:cNvSpPr>
            <a:spLocks noGrp="1"/>
          </p:cNvSpPr>
          <p:nvPr>
            <p:ph type="body" sz="quarter" idx="27"/>
          </p:nvPr>
        </p:nvSpPr>
        <p:spPr/>
        <p:txBody>
          <a:bodyPr/>
          <a:lstStyle/>
          <a:p>
            <a:endParaRPr lang="en-US"/>
          </a:p>
        </p:txBody>
      </p:sp>
    </p:spTree>
    <p:extLst>
      <p:ext uri="{BB962C8B-B14F-4D97-AF65-F5344CB8AC3E}">
        <p14:creationId xmlns:p14="http://schemas.microsoft.com/office/powerpoint/2010/main" val="1634010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C14E17-C371-4925-5DF4-F1BD06D1E539}"/>
              </a:ext>
            </a:extLst>
          </p:cNvPr>
          <p:cNvSpPr>
            <a:spLocks noGrp="1"/>
          </p:cNvSpPr>
          <p:nvPr>
            <p:ph type="body" idx="1"/>
          </p:nvPr>
        </p:nvSpPr>
        <p:spPr>
          <a:xfrm>
            <a:off x="1212690" y="1400037"/>
            <a:ext cx="10310974" cy="4175178"/>
          </a:xfrm>
        </p:spPr>
        <p:txBody>
          <a:bodyPr/>
          <a:lstStyle/>
          <a:p>
            <a:r>
              <a:rPr lang="en-US" dirty="0">
                <a:solidFill>
                  <a:schemeClr val="tx1"/>
                </a:solidFill>
              </a:rPr>
              <a:t>Positioning: New Space Actor </a:t>
            </a:r>
            <a:r>
              <a:rPr lang="en-US" dirty="0">
                <a:solidFill>
                  <a:schemeClr val="tx1"/>
                </a:solidFill>
                <a:sym typeface="Wingdings" panose="05000000000000000000" pitchFamily="2" charset="2"/>
              </a:rPr>
              <a:t> Trusted, professional established provider</a:t>
            </a:r>
          </a:p>
          <a:p>
            <a:r>
              <a:rPr lang="en-US" dirty="0">
                <a:solidFill>
                  <a:schemeClr val="tx1"/>
                </a:solidFill>
                <a:sym typeface="Wingdings" panose="05000000000000000000" pitchFamily="2" charset="2"/>
              </a:rPr>
              <a:t>In Six months</a:t>
            </a:r>
            <a:br>
              <a:rPr lang="en-US" dirty="0">
                <a:solidFill>
                  <a:schemeClr val="tx1"/>
                </a:solidFill>
              </a:rPr>
            </a:br>
            <a:r>
              <a:rPr lang="en-US" dirty="0">
                <a:solidFill>
                  <a:schemeClr val="tx1"/>
                </a:solidFill>
              </a:rPr>
              <a:t>• Brand </a:t>
            </a:r>
          </a:p>
          <a:p>
            <a:r>
              <a:rPr lang="en-US" dirty="0">
                <a:solidFill>
                  <a:schemeClr val="tx1"/>
                </a:solidFill>
              </a:rPr>
              <a:t>KPI 1: Convince three top customers to publish their collaboration with us</a:t>
            </a:r>
          </a:p>
          <a:p>
            <a:br>
              <a:rPr lang="en-US" dirty="0">
                <a:solidFill>
                  <a:schemeClr val="tx1"/>
                </a:solidFill>
              </a:rPr>
            </a:br>
            <a:r>
              <a:rPr lang="en-US" dirty="0">
                <a:solidFill>
                  <a:schemeClr val="tx1"/>
                </a:solidFill>
              </a:rPr>
              <a:t>• Visibility  </a:t>
            </a:r>
          </a:p>
          <a:p>
            <a:r>
              <a:rPr lang="en-US" dirty="0">
                <a:solidFill>
                  <a:schemeClr val="tx1"/>
                </a:solidFill>
              </a:rPr>
              <a:t>KPI 2: 25k -&gt;  30k LinkedIn impressions/</a:t>
            </a:r>
            <a:r>
              <a:rPr lang="en-US" dirty="0" err="1">
                <a:solidFill>
                  <a:schemeClr val="tx1"/>
                </a:solidFill>
              </a:rPr>
              <a:t>mo</a:t>
            </a:r>
            <a:r>
              <a:rPr lang="en-US" dirty="0">
                <a:solidFill>
                  <a:schemeClr val="tx1"/>
                </a:solidFill>
              </a:rPr>
              <a:t>;</a:t>
            </a:r>
          </a:p>
          <a:p>
            <a:r>
              <a:rPr lang="en-US" dirty="0">
                <a:solidFill>
                  <a:schemeClr val="tx1"/>
                </a:solidFill>
              </a:rPr>
              <a:t>KPI 3: 2 media mentions/quarter </a:t>
            </a:r>
          </a:p>
          <a:p>
            <a:r>
              <a:rPr lang="en-US" dirty="0">
                <a:solidFill>
                  <a:schemeClr val="tx1"/>
                </a:solidFill>
              </a:rPr>
              <a:t>KPI 4: ≥2 qualified webinar leads/</a:t>
            </a:r>
            <a:r>
              <a:rPr lang="en-US" dirty="0" err="1">
                <a:solidFill>
                  <a:schemeClr val="tx1"/>
                </a:solidFill>
              </a:rPr>
              <a:t>mo</a:t>
            </a:r>
            <a:endParaRPr lang="en-US" dirty="0">
              <a:solidFill>
                <a:schemeClr val="tx1"/>
              </a:solidFill>
            </a:endParaRPr>
          </a:p>
          <a:p>
            <a:br>
              <a:rPr lang="en-US" dirty="0">
                <a:solidFill>
                  <a:schemeClr val="tx1"/>
                </a:solidFill>
              </a:rPr>
            </a:br>
            <a:r>
              <a:rPr lang="en-US" dirty="0">
                <a:solidFill>
                  <a:schemeClr val="tx1"/>
                </a:solidFill>
              </a:rPr>
              <a:t>• Engagement – </a:t>
            </a:r>
          </a:p>
          <a:p>
            <a:r>
              <a:rPr lang="en-US" dirty="0">
                <a:solidFill>
                  <a:schemeClr val="tx1"/>
                </a:solidFill>
              </a:rPr>
              <a:t>KPI 5: 6 % CTR on thought-leadership articles</a:t>
            </a:r>
          </a:p>
        </p:txBody>
      </p:sp>
      <p:sp>
        <p:nvSpPr>
          <p:cNvPr id="3" name="Title 2">
            <a:extLst>
              <a:ext uri="{FF2B5EF4-FFF2-40B4-BE49-F238E27FC236}">
                <a16:creationId xmlns:a16="http://schemas.microsoft.com/office/drawing/2014/main" id="{3D23B456-C981-049E-6BE2-0BF965A7F575}"/>
              </a:ext>
            </a:extLst>
          </p:cNvPr>
          <p:cNvSpPr>
            <a:spLocks noGrp="1"/>
          </p:cNvSpPr>
          <p:nvPr>
            <p:ph type="title"/>
          </p:nvPr>
        </p:nvSpPr>
        <p:spPr>
          <a:xfrm>
            <a:off x="1212690" y="511859"/>
            <a:ext cx="10515600" cy="468923"/>
          </a:xfrm>
        </p:spPr>
        <p:txBody>
          <a:bodyPr/>
          <a:lstStyle/>
          <a:p>
            <a:r>
              <a:rPr lang="en-US"/>
              <a:t>North-Star Objectives &amp; KPIs</a:t>
            </a:r>
          </a:p>
        </p:txBody>
      </p:sp>
      <p:sp>
        <p:nvSpPr>
          <p:cNvPr id="7" name="Text Placeholder 6">
            <a:extLst>
              <a:ext uri="{FF2B5EF4-FFF2-40B4-BE49-F238E27FC236}">
                <a16:creationId xmlns:a16="http://schemas.microsoft.com/office/drawing/2014/main" id="{369071F7-95C8-C280-05E1-9EB35B1B9374}"/>
              </a:ext>
            </a:extLst>
          </p:cNvPr>
          <p:cNvSpPr>
            <a:spLocks noGrp="1"/>
          </p:cNvSpPr>
          <p:nvPr>
            <p:ph type="body" sz="quarter" idx="27"/>
          </p:nvPr>
        </p:nvSpPr>
        <p:spPr/>
        <p:txBody>
          <a:bodyPr/>
          <a:lstStyle/>
          <a:p>
            <a:endParaRPr lang="en-US"/>
          </a:p>
        </p:txBody>
      </p:sp>
    </p:spTree>
    <p:extLst>
      <p:ext uri="{BB962C8B-B14F-4D97-AF65-F5344CB8AC3E}">
        <p14:creationId xmlns:p14="http://schemas.microsoft.com/office/powerpoint/2010/main" val="2609786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51BBAD-0982-C1AD-CE94-10359AECC039}"/>
              </a:ext>
            </a:extLst>
          </p:cNvPr>
          <p:cNvSpPr>
            <a:spLocks noGrp="1"/>
          </p:cNvSpPr>
          <p:nvPr>
            <p:ph type="body" idx="1"/>
          </p:nvPr>
        </p:nvSpPr>
        <p:spPr/>
        <p:txBody>
          <a:bodyPr/>
          <a:lstStyle/>
          <a:p>
            <a:r>
              <a:rPr lang="en-US" dirty="0">
                <a:solidFill>
                  <a:schemeClr val="tx1"/>
                </a:solidFill>
              </a:rPr>
              <a:t>LinkedIn and X will be primary social channels moving forward as , they’re still the platforms used primarily for B2B marketing</a:t>
            </a:r>
          </a:p>
          <a:p>
            <a:r>
              <a:rPr lang="en-US" b="1" dirty="0" err="1">
                <a:solidFill>
                  <a:schemeClr val="tx1"/>
                </a:solidFill>
              </a:rPr>
              <a:t>Linkedin</a:t>
            </a:r>
            <a:r>
              <a:rPr lang="en-US" b="1" dirty="0">
                <a:solidFill>
                  <a:schemeClr val="tx1"/>
                </a:solidFill>
              </a:rPr>
              <a:t> (</a:t>
            </a:r>
            <a:r>
              <a:rPr lang="en-US" dirty="0">
                <a:solidFill>
                  <a:schemeClr val="tx1"/>
                </a:solidFill>
              </a:rPr>
              <a:t>Cadence: 2-3 posts per week</a:t>
            </a:r>
            <a:r>
              <a:rPr lang="en-US" b="1" dirty="0">
                <a:solidFill>
                  <a:schemeClr val="tx1"/>
                </a:solidFill>
              </a:rPr>
              <a:t>)</a:t>
            </a:r>
            <a:endParaRPr lang="en-US" dirty="0">
              <a:solidFill>
                <a:schemeClr val="tx1"/>
              </a:solidFill>
            </a:endParaRPr>
          </a:p>
          <a:p>
            <a:pPr marL="285750" lvl="0" indent="-285750">
              <a:buFont typeface="Arial" panose="020B0604020202020204" pitchFamily="34" charset="0"/>
              <a:buChar char="•"/>
            </a:pPr>
            <a:r>
              <a:rPr lang="en-US" dirty="0">
                <a:solidFill>
                  <a:schemeClr val="tx1"/>
                </a:solidFill>
              </a:rPr>
              <a:t>Technical insights</a:t>
            </a:r>
          </a:p>
          <a:p>
            <a:pPr marL="285750" lvl="0" indent="-285750">
              <a:buFont typeface="Arial" panose="020B0604020202020204" pitchFamily="34" charset="0"/>
              <a:buChar char="•"/>
            </a:pPr>
            <a:r>
              <a:rPr lang="en-US" dirty="0">
                <a:solidFill>
                  <a:schemeClr val="tx1"/>
                </a:solidFill>
              </a:rPr>
              <a:t>Customer wins</a:t>
            </a:r>
          </a:p>
          <a:p>
            <a:pPr marL="285750" lvl="0" indent="-285750">
              <a:buFont typeface="Arial" panose="020B0604020202020204" pitchFamily="34" charset="0"/>
              <a:buChar char="•"/>
            </a:pPr>
            <a:r>
              <a:rPr lang="en-US" dirty="0">
                <a:solidFill>
                  <a:schemeClr val="tx1"/>
                </a:solidFill>
              </a:rPr>
              <a:t>New Ground stations</a:t>
            </a:r>
          </a:p>
          <a:p>
            <a:pPr marL="285750" lvl="0" indent="-285750">
              <a:buFont typeface="Arial" panose="020B0604020202020204" pitchFamily="34" charset="0"/>
              <a:buChar char="•"/>
            </a:pPr>
            <a:r>
              <a:rPr lang="en-US" dirty="0">
                <a:solidFill>
                  <a:schemeClr val="tx1"/>
                </a:solidFill>
              </a:rPr>
              <a:t>Expert topic posts : for ex: Cybersecurity</a:t>
            </a:r>
          </a:p>
          <a:p>
            <a:r>
              <a:rPr lang="en-US" b="1" dirty="0">
                <a:solidFill>
                  <a:schemeClr val="tx1"/>
                </a:solidFill>
              </a:rPr>
              <a:t>X ideas (</a:t>
            </a:r>
            <a:r>
              <a:rPr lang="en-US" dirty="0">
                <a:solidFill>
                  <a:schemeClr val="tx1"/>
                </a:solidFill>
              </a:rPr>
              <a:t>Cadence: 2-3 posts per week</a:t>
            </a:r>
            <a:r>
              <a:rPr lang="en-US" b="1" dirty="0">
                <a:solidFill>
                  <a:schemeClr val="tx1"/>
                </a:solidFill>
              </a:rPr>
              <a:t>)</a:t>
            </a:r>
            <a:endParaRPr lang="en-US" dirty="0">
              <a:solidFill>
                <a:schemeClr val="tx1"/>
              </a:solidFill>
            </a:endParaRPr>
          </a:p>
          <a:p>
            <a:pPr marL="285750" indent="-285750">
              <a:buFont typeface="Arial" panose="020B0604020202020204" pitchFamily="34" charset="0"/>
              <a:buChar char="•"/>
            </a:pPr>
            <a:r>
              <a:rPr lang="en-US" dirty="0">
                <a:solidFill>
                  <a:schemeClr val="tx1"/>
                </a:solidFill>
              </a:rPr>
              <a:t>Live tweet LEOP sessions? (for ex.: we signal locked our first satellite, photos of MM working, perhaps a waterfall without the name?)</a:t>
            </a:r>
          </a:p>
          <a:p>
            <a:pPr marL="285750" indent="-285750">
              <a:buFont typeface="Arial" panose="020B0604020202020204" pitchFamily="34" charset="0"/>
              <a:buChar char="•"/>
            </a:pPr>
            <a:r>
              <a:rPr lang="en-US" dirty="0">
                <a:solidFill>
                  <a:schemeClr val="tx1"/>
                </a:solidFill>
              </a:rPr>
              <a:t>Engage with customer accounts and retweet their updates for every launch</a:t>
            </a:r>
          </a:p>
          <a:p>
            <a:pPr marL="285750" indent="-285750">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a16="http://schemas.microsoft.com/office/drawing/2014/main" id="{455EFAA3-A5FD-8A6D-3B54-FFC94220A780}"/>
              </a:ext>
            </a:extLst>
          </p:cNvPr>
          <p:cNvSpPr>
            <a:spLocks noGrp="1"/>
          </p:cNvSpPr>
          <p:nvPr>
            <p:ph type="title"/>
          </p:nvPr>
        </p:nvSpPr>
        <p:spPr/>
        <p:txBody>
          <a:bodyPr/>
          <a:lstStyle/>
          <a:p>
            <a:r>
              <a:rPr lang="en-US"/>
              <a:t>Social Media</a:t>
            </a:r>
          </a:p>
        </p:txBody>
      </p:sp>
      <p:sp>
        <p:nvSpPr>
          <p:cNvPr id="4" name="Text Placeholder 3">
            <a:extLst>
              <a:ext uri="{FF2B5EF4-FFF2-40B4-BE49-F238E27FC236}">
                <a16:creationId xmlns:a16="http://schemas.microsoft.com/office/drawing/2014/main" id="{A5E374EA-9331-6B38-C8D4-4102939153CA}"/>
              </a:ext>
            </a:extLst>
          </p:cNvPr>
          <p:cNvSpPr>
            <a:spLocks noGrp="1"/>
          </p:cNvSpPr>
          <p:nvPr>
            <p:ph type="body" sz="quarter" idx="27"/>
          </p:nvPr>
        </p:nvSpPr>
        <p:spPr/>
        <p:txBody>
          <a:bodyPr/>
          <a:lstStyle/>
          <a:p>
            <a:endParaRPr lang="en-US"/>
          </a:p>
        </p:txBody>
      </p:sp>
    </p:spTree>
    <p:extLst>
      <p:ext uri="{BB962C8B-B14F-4D97-AF65-F5344CB8AC3E}">
        <p14:creationId xmlns:p14="http://schemas.microsoft.com/office/powerpoint/2010/main" val="3145468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1030FC-A5A9-CADF-CAAC-BB72E7D27B6C}"/>
              </a:ext>
            </a:extLst>
          </p:cNvPr>
          <p:cNvSpPr>
            <a:spLocks noGrp="1"/>
          </p:cNvSpPr>
          <p:nvPr>
            <p:ph type="body" idx="1"/>
          </p:nvPr>
        </p:nvSpPr>
        <p:spPr/>
        <p:txBody>
          <a:bodyPr/>
          <a:lstStyle/>
          <a:p>
            <a:pPr marL="285750" indent="-285750">
              <a:buFont typeface="Arial" panose="020B0604020202020204" pitchFamily="34" charset="0"/>
              <a:buChar char="•"/>
            </a:pPr>
            <a:r>
              <a:rPr lang="en-US" dirty="0">
                <a:solidFill>
                  <a:schemeClr val="tx1"/>
                </a:solidFill>
              </a:rPr>
              <a:t>Press Release (2 by EOY 25)</a:t>
            </a:r>
          </a:p>
          <a:p>
            <a:pPr marL="285750" indent="-285750">
              <a:buFont typeface="Arial" panose="020B0604020202020204" pitchFamily="34" charset="0"/>
              <a:buChar char="•"/>
            </a:pPr>
            <a:r>
              <a:rPr lang="en-US" dirty="0">
                <a:solidFill>
                  <a:schemeClr val="tx1"/>
                </a:solidFill>
              </a:rPr>
              <a:t>Upcoming Events on website</a:t>
            </a:r>
          </a:p>
          <a:p>
            <a:pPr marL="285750" indent="-285750">
              <a:buFont typeface="Arial" panose="020B0604020202020204" pitchFamily="34" charset="0"/>
              <a:buChar char="•"/>
            </a:pPr>
            <a:r>
              <a:rPr lang="en-US" dirty="0">
                <a:solidFill>
                  <a:schemeClr val="tx1"/>
                </a:solidFill>
              </a:rPr>
              <a:t>New Service Pages: (Design and Deployment)</a:t>
            </a:r>
          </a:p>
          <a:p>
            <a:pPr marL="800100" lvl="1" indent="-342900">
              <a:buFont typeface="Arial" panose="020B0604020202020204" pitchFamily="34" charset="0"/>
              <a:buChar char="•"/>
            </a:pPr>
            <a:r>
              <a:rPr lang="en-US" dirty="0">
                <a:solidFill>
                  <a:schemeClr val="tx1"/>
                </a:solidFill>
              </a:rPr>
              <a:t>Leaf Key </a:t>
            </a:r>
          </a:p>
          <a:p>
            <a:pPr marL="800100" lvl="1" indent="-342900">
              <a:buFont typeface="Arial" panose="020B0604020202020204" pitchFamily="34" charset="0"/>
              <a:buChar char="•"/>
            </a:pPr>
            <a:r>
              <a:rPr lang="en-US" dirty="0">
                <a:solidFill>
                  <a:schemeClr val="tx1"/>
                </a:solidFill>
              </a:rPr>
              <a:t>Leaf Hosting</a:t>
            </a:r>
          </a:p>
        </p:txBody>
      </p:sp>
      <p:sp>
        <p:nvSpPr>
          <p:cNvPr id="3" name="Title 2">
            <a:extLst>
              <a:ext uri="{FF2B5EF4-FFF2-40B4-BE49-F238E27FC236}">
                <a16:creationId xmlns:a16="http://schemas.microsoft.com/office/drawing/2014/main" id="{1A90A0CC-84BD-576C-7B0B-61D5CF975C09}"/>
              </a:ext>
            </a:extLst>
          </p:cNvPr>
          <p:cNvSpPr>
            <a:spLocks noGrp="1"/>
          </p:cNvSpPr>
          <p:nvPr>
            <p:ph type="title"/>
          </p:nvPr>
        </p:nvSpPr>
        <p:spPr/>
        <p:txBody>
          <a:bodyPr/>
          <a:lstStyle/>
          <a:p>
            <a:r>
              <a:rPr lang="en-US"/>
              <a:t>Website</a:t>
            </a:r>
          </a:p>
        </p:txBody>
      </p:sp>
      <p:sp>
        <p:nvSpPr>
          <p:cNvPr id="4" name="Text Placeholder 3">
            <a:extLst>
              <a:ext uri="{FF2B5EF4-FFF2-40B4-BE49-F238E27FC236}">
                <a16:creationId xmlns:a16="http://schemas.microsoft.com/office/drawing/2014/main" id="{83A5EBE2-8D9A-1317-C306-B4AC8BA5306D}"/>
              </a:ext>
            </a:extLst>
          </p:cNvPr>
          <p:cNvSpPr>
            <a:spLocks noGrp="1"/>
          </p:cNvSpPr>
          <p:nvPr>
            <p:ph type="body" sz="quarter" idx="27"/>
          </p:nvPr>
        </p:nvSpPr>
        <p:spPr/>
        <p:txBody>
          <a:bodyPr/>
          <a:lstStyle/>
          <a:p>
            <a:endParaRPr lang="en-US"/>
          </a:p>
        </p:txBody>
      </p:sp>
    </p:spTree>
    <p:extLst>
      <p:ext uri="{BB962C8B-B14F-4D97-AF65-F5344CB8AC3E}">
        <p14:creationId xmlns:p14="http://schemas.microsoft.com/office/powerpoint/2010/main" val="2528052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3D4701-EAA1-0BCA-2657-AF32424ADFE6}"/>
              </a:ext>
            </a:extLst>
          </p:cNvPr>
          <p:cNvSpPr>
            <a:spLocks noGrp="1"/>
          </p:cNvSpPr>
          <p:nvPr>
            <p:ph type="body" idx="1"/>
          </p:nvPr>
        </p:nvSpPr>
        <p:spPr/>
        <p:txBody>
          <a:bodyPr/>
          <a:lstStyle/>
          <a:p>
            <a:r>
              <a:rPr lang="en-US" b="1" dirty="0">
                <a:solidFill>
                  <a:schemeClr val="tx1"/>
                </a:solidFill>
              </a:rPr>
              <a:t>LinkedIn</a:t>
            </a:r>
          </a:p>
          <a:p>
            <a:pPr marL="342900" indent="-342900">
              <a:buAutoNum type="arabicPeriod"/>
            </a:pPr>
            <a:r>
              <a:rPr lang="en-US" dirty="0">
                <a:solidFill>
                  <a:schemeClr val="tx1"/>
                </a:solidFill>
              </a:rPr>
              <a:t>Continue weekly posting</a:t>
            </a:r>
          </a:p>
          <a:p>
            <a:pPr marL="342900" indent="-342900">
              <a:buAutoNum type="arabicPeriod"/>
            </a:pPr>
            <a:r>
              <a:rPr lang="en-US" dirty="0">
                <a:solidFill>
                  <a:schemeClr val="tx1"/>
                </a:solidFill>
              </a:rPr>
              <a:t>Use it to increase exposure to institutions on what we’re already doing. </a:t>
            </a:r>
          </a:p>
          <a:p>
            <a:pPr marL="342900" indent="-342900">
              <a:buAutoNum type="arabicPeriod"/>
            </a:pPr>
            <a:r>
              <a:rPr lang="en-US" dirty="0">
                <a:solidFill>
                  <a:schemeClr val="tx1"/>
                </a:solidFill>
              </a:rPr>
              <a:t>According to Bere’s analysis, there are two segments of institutions (one who doesn’t see the value in working our way and another which does). For the latter, the fact that we’re working with 120+ satellites already will be a good signal.</a:t>
            </a:r>
          </a:p>
          <a:p>
            <a:r>
              <a:rPr lang="en-US" b="1" dirty="0">
                <a:solidFill>
                  <a:schemeClr val="tx1"/>
                </a:solidFill>
              </a:rPr>
              <a:t>Google Ads </a:t>
            </a:r>
            <a:r>
              <a:rPr lang="en-US" dirty="0">
                <a:solidFill>
                  <a:schemeClr val="tx1"/>
                </a:solidFill>
              </a:rPr>
              <a:t>(Evaluation: Start Small)</a:t>
            </a:r>
          </a:p>
          <a:p>
            <a:pPr marL="342900" indent="-342900">
              <a:buAutoNum type="arabicPeriod"/>
            </a:pPr>
            <a:r>
              <a:rPr lang="en-US" dirty="0">
                <a:solidFill>
                  <a:schemeClr val="tx1"/>
                </a:solidFill>
              </a:rPr>
              <a:t>Different from LinkedIn advertising, we can target people who search google for satellite ground segment, LEOP support etc. -&gt; Helps us reach the right audience earlier</a:t>
            </a:r>
          </a:p>
          <a:p>
            <a:r>
              <a:rPr lang="en-US" b="1" dirty="0">
                <a:solidFill>
                  <a:schemeClr val="tx1"/>
                </a:solidFill>
              </a:rPr>
              <a:t>Sponsored Articles</a:t>
            </a:r>
          </a:p>
          <a:p>
            <a:pPr marL="342900" indent="-342900">
              <a:buAutoNum type="arabicPeriod"/>
            </a:pPr>
            <a:r>
              <a:rPr lang="en-US" dirty="0">
                <a:solidFill>
                  <a:schemeClr val="tx1"/>
                </a:solidFill>
              </a:rPr>
              <a:t>Payload</a:t>
            </a:r>
            <a:r>
              <a:rPr lang="it-IT" dirty="0">
                <a:solidFill>
                  <a:schemeClr val="tx1"/>
                </a:solidFill>
              </a:rPr>
              <a:t>: </a:t>
            </a:r>
            <a:r>
              <a:rPr lang="it-IT" dirty="0" err="1">
                <a:solidFill>
                  <a:schemeClr val="tx1"/>
                </a:solidFill>
              </a:rPr>
              <a:t>Could</a:t>
            </a:r>
            <a:r>
              <a:rPr lang="it-IT" dirty="0">
                <a:solidFill>
                  <a:schemeClr val="tx1"/>
                </a:solidFill>
              </a:rPr>
              <a:t> help </a:t>
            </a:r>
            <a:r>
              <a:rPr lang="it-IT" dirty="0" err="1">
                <a:solidFill>
                  <a:schemeClr val="tx1"/>
                </a:solidFill>
              </a:rPr>
              <a:t>us</a:t>
            </a:r>
            <a:r>
              <a:rPr lang="it-IT" dirty="0">
                <a:solidFill>
                  <a:schemeClr val="tx1"/>
                </a:solidFill>
              </a:rPr>
              <a:t> </a:t>
            </a:r>
            <a:r>
              <a:rPr lang="it-IT" dirty="0" err="1">
                <a:solidFill>
                  <a:schemeClr val="tx1"/>
                </a:solidFill>
              </a:rPr>
              <a:t>increase</a:t>
            </a:r>
            <a:r>
              <a:rPr lang="it-IT" dirty="0">
                <a:solidFill>
                  <a:schemeClr val="tx1"/>
                </a:solidFill>
              </a:rPr>
              <a:t> the </a:t>
            </a:r>
            <a:r>
              <a:rPr lang="it-IT" dirty="0" err="1">
                <a:solidFill>
                  <a:schemeClr val="tx1"/>
                </a:solidFill>
              </a:rPr>
              <a:t>exposure</a:t>
            </a:r>
            <a:r>
              <a:rPr lang="it-IT" dirty="0">
                <a:solidFill>
                  <a:schemeClr val="tx1"/>
                </a:solidFill>
              </a:rPr>
              <a:t>. </a:t>
            </a:r>
            <a:r>
              <a:rPr lang="it-IT" dirty="0" err="1">
                <a:solidFill>
                  <a:schemeClr val="tx1"/>
                </a:solidFill>
              </a:rPr>
              <a:t>Four</a:t>
            </a:r>
            <a:r>
              <a:rPr lang="it-IT" dirty="0">
                <a:solidFill>
                  <a:schemeClr val="tx1"/>
                </a:solidFill>
              </a:rPr>
              <a:t> </a:t>
            </a:r>
            <a:r>
              <a:rPr lang="it-IT" dirty="0" err="1">
                <a:solidFill>
                  <a:schemeClr val="tx1"/>
                </a:solidFill>
              </a:rPr>
              <a:t>articles</a:t>
            </a:r>
            <a:r>
              <a:rPr lang="it-IT" dirty="0">
                <a:solidFill>
                  <a:schemeClr val="tx1"/>
                </a:solidFill>
              </a:rPr>
              <a:t> </a:t>
            </a:r>
            <a:r>
              <a:rPr lang="it-IT" dirty="0" err="1">
                <a:solidFill>
                  <a:schemeClr val="tx1"/>
                </a:solidFill>
              </a:rPr>
              <a:t>every</a:t>
            </a:r>
            <a:r>
              <a:rPr lang="it-IT" dirty="0">
                <a:solidFill>
                  <a:schemeClr val="tx1"/>
                </a:solidFill>
              </a:rPr>
              <a:t> </a:t>
            </a:r>
            <a:r>
              <a:rPr lang="it-IT" dirty="0" err="1">
                <a:solidFill>
                  <a:schemeClr val="tx1"/>
                </a:solidFill>
              </a:rPr>
              <a:t>six</a:t>
            </a:r>
            <a:r>
              <a:rPr lang="it-IT" dirty="0">
                <a:solidFill>
                  <a:schemeClr val="tx1"/>
                </a:solidFill>
              </a:rPr>
              <a:t> </a:t>
            </a:r>
            <a:r>
              <a:rPr lang="it-IT" dirty="0" err="1">
                <a:solidFill>
                  <a:schemeClr val="tx1"/>
                </a:solidFill>
              </a:rPr>
              <a:t>months</a:t>
            </a:r>
            <a:endParaRPr lang="en-US" dirty="0">
              <a:solidFill>
                <a:schemeClr val="tx1"/>
              </a:solidFill>
            </a:endParaRPr>
          </a:p>
          <a:p>
            <a:pPr marL="342900" indent="-342900">
              <a:buAutoNum type="arabicPeriod"/>
            </a:pPr>
            <a:r>
              <a:rPr lang="en-US" dirty="0" err="1">
                <a:solidFill>
                  <a:schemeClr val="tx1"/>
                </a:solidFill>
              </a:rPr>
              <a:t>Spacenews</a:t>
            </a:r>
            <a:endParaRPr lang="en-US" dirty="0">
              <a:solidFill>
                <a:schemeClr val="tx1"/>
              </a:solidFill>
            </a:endParaRPr>
          </a:p>
        </p:txBody>
      </p:sp>
      <p:sp>
        <p:nvSpPr>
          <p:cNvPr id="3" name="Title 2">
            <a:extLst>
              <a:ext uri="{FF2B5EF4-FFF2-40B4-BE49-F238E27FC236}">
                <a16:creationId xmlns:a16="http://schemas.microsoft.com/office/drawing/2014/main" id="{7DC35D2F-1295-B4AB-7496-AD3AC38D2406}"/>
              </a:ext>
            </a:extLst>
          </p:cNvPr>
          <p:cNvSpPr>
            <a:spLocks noGrp="1"/>
          </p:cNvSpPr>
          <p:nvPr>
            <p:ph type="title"/>
          </p:nvPr>
        </p:nvSpPr>
        <p:spPr/>
        <p:txBody>
          <a:bodyPr/>
          <a:lstStyle/>
          <a:p>
            <a:r>
              <a:rPr lang="en-US"/>
              <a:t>Sponsored Advertising</a:t>
            </a:r>
          </a:p>
        </p:txBody>
      </p:sp>
      <p:sp>
        <p:nvSpPr>
          <p:cNvPr id="4" name="Text Placeholder 3">
            <a:extLst>
              <a:ext uri="{FF2B5EF4-FFF2-40B4-BE49-F238E27FC236}">
                <a16:creationId xmlns:a16="http://schemas.microsoft.com/office/drawing/2014/main" id="{D36A5FDF-1E52-A989-86E8-87726BFE13FA}"/>
              </a:ext>
            </a:extLst>
          </p:cNvPr>
          <p:cNvSpPr>
            <a:spLocks noGrp="1"/>
          </p:cNvSpPr>
          <p:nvPr>
            <p:ph type="body" sz="quarter" idx="27"/>
          </p:nvPr>
        </p:nvSpPr>
        <p:spPr/>
        <p:txBody>
          <a:bodyPr/>
          <a:lstStyle/>
          <a:p>
            <a:endParaRPr lang="en-US"/>
          </a:p>
        </p:txBody>
      </p:sp>
    </p:spTree>
    <p:extLst>
      <p:ext uri="{BB962C8B-B14F-4D97-AF65-F5344CB8AC3E}">
        <p14:creationId xmlns:p14="http://schemas.microsoft.com/office/powerpoint/2010/main" val="362968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72AE60-E362-19DD-EBB1-F66B8A8BE8AA}"/>
              </a:ext>
            </a:extLst>
          </p:cNvPr>
          <p:cNvSpPr>
            <a:spLocks noGrp="1"/>
          </p:cNvSpPr>
          <p:nvPr>
            <p:ph type="title"/>
          </p:nvPr>
        </p:nvSpPr>
        <p:spPr/>
        <p:txBody>
          <a:bodyPr/>
          <a:lstStyle/>
          <a:p>
            <a:r>
              <a:rPr lang="en-US" dirty="0"/>
              <a:t>Google Ads - Terms</a:t>
            </a:r>
          </a:p>
        </p:txBody>
      </p:sp>
      <p:sp>
        <p:nvSpPr>
          <p:cNvPr id="4" name="Text Placeholder 3">
            <a:extLst>
              <a:ext uri="{FF2B5EF4-FFF2-40B4-BE49-F238E27FC236}">
                <a16:creationId xmlns:a16="http://schemas.microsoft.com/office/drawing/2014/main" id="{600034E7-7549-649B-5A33-E1276D1F5AD6}"/>
              </a:ext>
            </a:extLst>
          </p:cNvPr>
          <p:cNvSpPr>
            <a:spLocks noGrp="1"/>
          </p:cNvSpPr>
          <p:nvPr>
            <p:ph type="body" sz="quarter" idx="27"/>
          </p:nvPr>
        </p:nvSpPr>
        <p:spPr/>
        <p:txBody>
          <a:bodyPr/>
          <a:lstStyle/>
          <a:p>
            <a:endParaRPr lang="en-US"/>
          </a:p>
        </p:txBody>
      </p:sp>
      <p:sp>
        <p:nvSpPr>
          <p:cNvPr id="5" name="Rectangle 1">
            <a:extLst>
              <a:ext uri="{FF2B5EF4-FFF2-40B4-BE49-F238E27FC236}">
                <a16:creationId xmlns:a16="http://schemas.microsoft.com/office/drawing/2014/main" id="{B665EDB9-AE0C-5B37-2898-99D6360081DB}"/>
              </a:ext>
            </a:extLst>
          </p:cNvPr>
          <p:cNvSpPr>
            <a:spLocks noGrp="1" noChangeArrowheads="1"/>
          </p:cNvSpPr>
          <p:nvPr>
            <p:ph type="body" idx="1"/>
          </p:nvPr>
        </p:nvSpPr>
        <p:spPr bwMode="auto">
          <a:xfrm>
            <a:off x="823174" y="1447051"/>
            <a:ext cx="1115028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00000"/>
              </a:lnSpc>
              <a:spcBef>
                <a:spcPct val="0"/>
              </a:spcBef>
              <a:spcAft>
                <a:spcPct val="0"/>
              </a:spcAft>
              <a:buFontTx/>
              <a:buChar char="•"/>
            </a:pPr>
            <a:r>
              <a:rPr lang="en-US" altLang="en-US" sz="1200" b="1" dirty="0">
                <a:solidFill>
                  <a:schemeClr val="tx1"/>
                </a:solidFill>
                <a:latin typeface="Arial" panose="020B0604020202020204" pitchFamily="34" charset="0"/>
              </a:rPr>
              <a:t>Ground segment services:</a:t>
            </a:r>
            <a:r>
              <a:rPr lang="en-US" altLang="en-US" sz="1200" dirty="0">
                <a:solidFill>
                  <a:schemeClr val="tx1"/>
                </a:solidFill>
                <a:latin typeface="Arial" panose="020B0604020202020204" pitchFamily="34" charset="0"/>
              </a:rPr>
              <a:t> </a:t>
            </a:r>
            <a:r>
              <a:rPr lang="en-US" altLang="en-US" sz="1200" i="1" dirty="0">
                <a:solidFill>
                  <a:schemeClr val="tx1"/>
                </a:solidFill>
                <a:latin typeface="Arial" panose="020B0604020202020204" pitchFamily="34" charset="0"/>
              </a:rPr>
              <a:t>ground segment as a service</a:t>
            </a:r>
            <a:r>
              <a:rPr lang="en-US" altLang="en-US" sz="1200" dirty="0">
                <a:solidFill>
                  <a:schemeClr val="tx1"/>
                </a:solidFill>
                <a:latin typeface="Arial" panose="020B0604020202020204" pitchFamily="34" charset="0"/>
              </a:rPr>
              <a:t>, </a:t>
            </a:r>
            <a:r>
              <a:rPr lang="en-US" altLang="en-US" sz="1200" i="1" dirty="0">
                <a:solidFill>
                  <a:schemeClr val="tx1"/>
                </a:solidFill>
                <a:latin typeface="Arial" panose="020B0604020202020204" pitchFamily="34" charset="0"/>
              </a:rPr>
              <a:t>ground‑station network</a:t>
            </a:r>
            <a:r>
              <a:rPr lang="en-US" altLang="en-US" sz="1200" dirty="0">
                <a:solidFill>
                  <a:schemeClr val="tx1"/>
                </a:solidFill>
                <a:latin typeface="Arial" panose="020B0604020202020204" pitchFamily="34" charset="0"/>
              </a:rPr>
              <a:t>, </a:t>
            </a:r>
            <a:r>
              <a:rPr lang="en-US" altLang="en-US" sz="1200" i="1" dirty="0">
                <a:solidFill>
                  <a:schemeClr val="tx1"/>
                </a:solidFill>
                <a:latin typeface="Arial" panose="020B0604020202020204" pitchFamily="34" charset="0"/>
              </a:rPr>
              <a:t>ground segment provider</a:t>
            </a:r>
            <a:r>
              <a:rPr lang="en-US" altLang="en-US" sz="1200" dirty="0">
                <a:solidFill>
                  <a:schemeClr val="tx1"/>
                </a:solidFill>
                <a:latin typeface="Arial" panose="020B0604020202020204" pitchFamily="34" charset="0"/>
              </a:rPr>
              <a:t>, </a:t>
            </a:r>
            <a:r>
              <a:rPr lang="en-US" altLang="en-US" sz="1200" i="1" dirty="0">
                <a:solidFill>
                  <a:schemeClr val="tx1"/>
                </a:solidFill>
                <a:latin typeface="Arial" panose="020B0604020202020204" pitchFamily="34" charset="0"/>
              </a:rPr>
              <a:t>satellite ground services</a:t>
            </a:r>
            <a:r>
              <a:rPr lang="en-US" altLang="en-US" sz="1200" dirty="0">
                <a:solidFill>
                  <a:schemeClr val="tx1"/>
                </a:solidFill>
                <a:latin typeface="Arial" panose="020B0604020202020204" pitchFamily="34" charset="0"/>
              </a:rPr>
              <a:t>, </a:t>
            </a:r>
            <a:r>
              <a:rPr lang="en-US" altLang="en-US" sz="1200" i="1" dirty="0" err="1">
                <a:solidFill>
                  <a:schemeClr val="tx1"/>
                </a:solidFill>
                <a:latin typeface="Arial" panose="020B0604020202020204" pitchFamily="34" charset="0"/>
              </a:rPr>
              <a:t>GSaaS</a:t>
            </a:r>
            <a:endParaRPr lang="en-US" altLang="en-US" sz="1200" i="1" dirty="0">
              <a:solidFill>
                <a:schemeClr val="tx1"/>
              </a:solidFill>
              <a:latin typeface="Arial" panose="020B0604020202020204" pitchFamily="34" charset="0"/>
            </a:endParaRPr>
          </a:p>
          <a:p>
            <a:pPr lvl="0" eaLnBrk="0" fontAlgn="base" hangingPunct="0">
              <a:lnSpc>
                <a:spcPct val="100000"/>
              </a:lnSpc>
              <a:spcBef>
                <a:spcPct val="0"/>
              </a:spcBef>
              <a:spcAft>
                <a:spcPct val="0"/>
              </a:spcAft>
            </a:pPr>
            <a:br>
              <a:rPr lang="en-US" altLang="en-US" sz="1200" dirty="0">
                <a:solidFill>
                  <a:schemeClr val="tx1"/>
                </a:solidFill>
                <a:latin typeface="Arial" panose="020B0604020202020204" pitchFamily="34" charset="0"/>
              </a:rPr>
            </a:br>
            <a:r>
              <a:rPr lang="en-US" altLang="en-US" sz="1200" b="1" dirty="0">
                <a:solidFill>
                  <a:schemeClr val="tx1"/>
                </a:solidFill>
                <a:latin typeface="Arial" panose="020B0604020202020204" pitchFamily="34" charset="0"/>
              </a:rPr>
              <a:t>Antenna/ground infrastructure:</a:t>
            </a:r>
            <a:r>
              <a:rPr lang="en-US" altLang="en-US" sz="1200" dirty="0">
                <a:solidFill>
                  <a:schemeClr val="tx1"/>
                </a:solidFill>
                <a:latin typeface="Arial" panose="020B0604020202020204" pitchFamily="34" charset="0"/>
              </a:rPr>
              <a:t> </a:t>
            </a:r>
            <a:r>
              <a:rPr lang="en-US" altLang="en-US" sz="1200" i="1" dirty="0">
                <a:solidFill>
                  <a:schemeClr val="tx1"/>
                </a:solidFill>
                <a:latin typeface="Arial" panose="020B0604020202020204" pitchFamily="34" charset="0"/>
              </a:rPr>
              <a:t>satellite ground antennas</a:t>
            </a:r>
            <a:r>
              <a:rPr lang="en-US" altLang="en-US" sz="1200" dirty="0">
                <a:solidFill>
                  <a:schemeClr val="tx1"/>
                </a:solidFill>
                <a:latin typeface="Arial" panose="020B0604020202020204" pitchFamily="34" charset="0"/>
              </a:rPr>
              <a:t>, </a:t>
            </a:r>
            <a:r>
              <a:rPr lang="en-US" altLang="en-US" sz="1200" i="1" dirty="0">
                <a:solidFill>
                  <a:schemeClr val="tx1"/>
                </a:solidFill>
                <a:latin typeface="Arial" panose="020B0604020202020204" pitchFamily="34" charset="0"/>
              </a:rPr>
              <a:t>ground station rental</a:t>
            </a:r>
            <a:r>
              <a:rPr lang="en-US" altLang="en-US" sz="1200" dirty="0">
                <a:solidFill>
                  <a:schemeClr val="tx1"/>
                </a:solidFill>
                <a:latin typeface="Arial" panose="020B0604020202020204" pitchFamily="34" charset="0"/>
              </a:rPr>
              <a:t>, </a:t>
            </a:r>
            <a:r>
              <a:rPr lang="en-US" altLang="en-US" sz="1200" i="1" dirty="0">
                <a:solidFill>
                  <a:schemeClr val="tx1"/>
                </a:solidFill>
                <a:latin typeface="Arial" panose="020B0604020202020204" pitchFamily="34" charset="0"/>
              </a:rPr>
              <a:t>S‑band ground station</a:t>
            </a:r>
            <a:r>
              <a:rPr lang="en-US" altLang="en-US" sz="1200" dirty="0">
                <a:solidFill>
                  <a:schemeClr val="tx1"/>
                </a:solidFill>
                <a:latin typeface="Arial" panose="020B0604020202020204" pitchFamily="34" charset="0"/>
              </a:rPr>
              <a:t>, </a:t>
            </a:r>
            <a:r>
              <a:rPr lang="en-US" altLang="en-US" sz="1200" i="1" dirty="0">
                <a:solidFill>
                  <a:schemeClr val="tx1"/>
                </a:solidFill>
                <a:latin typeface="Arial" panose="020B0604020202020204" pitchFamily="34" charset="0"/>
              </a:rPr>
              <a:t>X‑band ground station ,Ka‑band ground station</a:t>
            </a:r>
            <a:r>
              <a:rPr lang="en-US" altLang="en-US" sz="1200" dirty="0">
                <a:solidFill>
                  <a:schemeClr val="tx1"/>
                </a:solidFill>
                <a:latin typeface="Arial" panose="020B0604020202020204" pitchFamily="34" charset="0"/>
              </a:rPr>
              <a:t> – capturing operators searching for specific hardware or frequency bands.</a:t>
            </a:r>
          </a:p>
          <a:p>
            <a:pPr lvl="0" eaLnBrk="0" fontAlgn="base" hangingPunct="0">
              <a:lnSpc>
                <a:spcPct val="100000"/>
              </a:lnSpc>
              <a:spcBef>
                <a:spcPct val="0"/>
              </a:spcBef>
              <a:spcAft>
                <a:spcPct val="0"/>
              </a:spcAft>
            </a:pPr>
            <a:endParaRPr lang="en-US" altLang="en-US" sz="1200" dirty="0">
              <a:solidFill>
                <a:schemeClr val="tx1"/>
              </a:solidFill>
              <a:latin typeface="Arial" panose="020B0604020202020204" pitchFamily="34" charset="0"/>
            </a:endParaRPr>
          </a:p>
          <a:p>
            <a:pPr lvl="0" eaLnBrk="0" fontAlgn="base" hangingPunct="0">
              <a:lnSpc>
                <a:spcPct val="100000"/>
              </a:lnSpc>
              <a:spcBef>
                <a:spcPct val="0"/>
              </a:spcBef>
              <a:spcAft>
                <a:spcPct val="0"/>
              </a:spcAft>
              <a:buFontTx/>
              <a:buChar char="•"/>
            </a:pPr>
            <a:r>
              <a:rPr lang="en-US" altLang="en-US" sz="1200" b="1" dirty="0">
                <a:solidFill>
                  <a:schemeClr val="tx1"/>
                </a:solidFill>
                <a:latin typeface="Arial" panose="020B0604020202020204" pitchFamily="34" charset="0"/>
              </a:rPr>
              <a:t>Satellite operations:</a:t>
            </a:r>
            <a:r>
              <a:rPr lang="en-US" altLang="en-US" sz="1200" dirty="0">
                <a:solidFill>
                  <a:schemeClr val="tx1"/>
                </a:solidFill>
                <a:latin typeface="Arial" panose="020B0604020202020204" pitchFamily="34" charset="0"/>
              </a:rPr>
              <a:t> </a:t>
            </a:r>
            <a:r>
              <a:rPr lang="en-US" altLang="en-US" sz="1200" i="1" dirty="0">
                <a:solidFill>
                  <a:schemeClr val="tx1"/>
                </a:solidFill>
                <a:latin typeface="Arial" panose="020B0604020202020204" pitchFamily="34" charset="0"/>
              </a:rPr>
              <a:t>satellite operations support</a:t>
            </a:r>
            <a:r>
              <a:rPr lang="en-US" altLang="en-US" sz="1200" dirty="0">
                <a:solidFill>
                  <a:schemeClr val="tx1"/>
                </a:solidFill>
                <a:latin typeface="Arial" panose="020B0604020202020204" pitchFamily="34" charset="0"/>
              </a:rPr>
              <a:t>, </a:t>
            </a:r>
            <a:r>
              <a:rPr lang="en-US" altLang="en-US" sz="1200" i="1" dirty="0">
                <a:solidFill>
                  <a:schemeClr val="tx1"/>
                </a:solidFill>
                <a:latin typeface="Arial" panose="020B0604020202020204" pitchFamily="34" charset="0"/>
              </a:rPr>
              <a:t>telemetry and command services</a:t>
            </a:r>
            <a:r>
              <a:rPr lang="en-US" altLang="en-US" sz="1200" dirty="0">
                <a:solidFill>
                  <a:schemeClr val="tx1"/>
                </a:solidFill>
                <a:latin typeface="Arial" panose="020B0604020202020204" pitchFamily="34" charset="0"/>
              </a:rPr>
              <a:t>, </a:t>
            </a:r>
            <a:r>
              <a:rPr lang="en-US" altLang="en-US" sz="1200" i="1" dirty="0">
                <a:solidFill>
                  <a:schemeClr val="tx1"/>
                </a:solidFill>
                <a:latin typeface="Arial" panose="020B0604020202020204" pitchFamily="34" charset="0"/>
              </a:rPr>
              <a:t>TT&amp;C support</a:t>
            </a:r>
            <a:r>
              <a:rPr lang="en-US" altLang="en-US" sz="1200" dirty="0">
                <a:solidFill>
                  <a:schemeClr val="tx1"/>
                </a:solidFill>
                <a:latin typeface="Arial" panose="020B0604020202020204" pitchFamily="34" charset="0"/>
              </a:rPr>
              <a:t>, </a:t>
            </a:r>
            <a:r>
              <a:rPr lang="en-US" altLang="en-US" sz="1200" i="1" dirty="0">
                <a:solidFill>
                  <a:schemeClr val="tx1"/>
                </a:solidFill>
                <a:latin typeface="Arial" panose="020B0604020202020204" pitchFamily="34" charset="0"/>
              </a:rPr>
              <a:t>LEOP communications</a:t>
            </a:r>
            <a:r>
              <a:rPr lang="en-US" altLang="en-US" sz="1200" dirty="0">
                <a:solidFill>
                  <a:schemeClr val="tx1"/>
                </a:solidFill>
                <a:latin typeface="Arial" panose="020B0604020202020204" pitchFamily="34" charset="0"/>
              </a:rPr>
              <a:t>.</a:t>
            </a:r>
          </a:p>
          <a:p>
            <a:pPr lvl="0" eaLnBrk="0" fontAlgn="base" hangingPunct="0">
              <a:lnSpc>
                <a:spcPct val="100000"/>
              </a:lnSpc>
              <a:spcBef>
                <a:spcPct val="0"/>
              </a:spcBef>
              <a:spcAft>
                <a:spcPct val="0"/>
              </a:spcAft>
            </a:pPr>
            <a:endParaRPr lang="en-US" altLang="en-US" sz="1200" dirty="0">
              <a:solidFill>
                <a:schemeClr val="tx1"/>
              </a:solidFill>
              <a:latin typeface="Arial" panose="020B0604020202020204" pitchFamily="34" charset="0"/>
            </a:endParaRPr>
          </a:p>
          <a:p>
            <a:pPr lvl="0" eaLnBrk="0" fontAlgn="base" hangingPunct="0">
              <a:lnSpc>
                <a:spcPct val="100000"/>
              </a:lnSpc>
              <a:spcBef>
                <a:spcPct val="0"/>
              </a:spcBef>
              <a:spcAft>
                <a:spcPct val="0"/>
              </a:spcAft>
              <a:buFontTx/>
              <a:buChar char="•"/>
            </a:pPr>
            <a:r>
              <a:rPr lang="en-US" altLang="en-US" sz="1200" b="1" dirty="0">
                <a:solidFill>
                  <a:schemeClr val="tx1"/>
                </a:solidFill>
                <a:latin typeface="Arial" panose="020B0604020202020204" pitchFamily="34" charset="0"/>
              </a:rPr>
              <a:t>Cost and build vs. buy:</a:t>
            </a:r>
            <a:r>
              <a:rPr lang="en-US" altLang="en-US" sz="1200" dirty="0">
                <a:solidFill>
                  <a:schemeClr val="tx1"/>
                </a:solidFill>
                <a:latin typeface="Arial" panose="020B0604020202020204" pitchFamily="34" charset="0"/>
              </a:rPr>
              <a:t> </a:t>
            </a:r>
            <a:r>
              <a:rPr lang="en-US" altLang="en-US" sz="1200" i="1" dirty="0">
                <a:solidFill>
                  <a:schemeClr val="tx1"/>
                </a:solidFill>
                <a:latin typeface="Arial" panose="020B0604020202020204" pitchFamily="34" charset="0"/>
              </a:rPr>
              <a:t>ground station cost</a:t>
            </a:r>
            <a:r>
              <a:rPr lang="en-US" altLang="en-US" sz="1200" dirty="0">
                <a:solidFill>
                  <a:schemeClr val="tx1"/>
                </a:solidFill>
                <a:latin typeface="Arial" panose="020B0604020202020204" pitchFamily="34" charset="0"/>
              </a:rPr>
              <a:t>, </a:t>
            </a:r>
            <a:r>
              <a:rPr lang="en-US" altLang="en-US" sz="1200" i="1" dirty="0">
                <a:solidFill>
                  <a:schemeClr val="tx1"/>
                </a:solidFill>
                <a:latin typeface="Arial" panose="020B0604020202020204" pitchFamily="34" charset="0"/>
              </a:rPr>
              <a:t>build own ground station</a:t>
            </a:r>
            <a:r>
              <a:rPr lang="en-US" altLang="en-US" sz="1200" dirty="0">
                <a:solidFill>
                  <a:schemeClr val="tx1"/>
                </a:solidFill>
                <a:latin typeface="Arial" panose="020B0604020202020204" pitchFamily="34" charset="0"/>
              </a:rPr>
              <a:t>, </a:t>
            </a:r>
            <a:r>
              <a:rPr lang="en-US" altLang="en-US" sz="1200" i="1" dirty="0">
                <a:solidFill>
                  <a:schemeClr val="tx1"/>
                </a:solidFill>
                <a:latin typeface="Arial" panose="020B0604020202020204" pitchFamily="34" charset="0"/>
              </a:rPr>
              <a:t>ground station outsourcing</a:t>
            </a:r>
            <a:r>
              <a:rPr lang="en-US" altLang="en-US" sz="1200" dirty="0">
                <a:solidFill>
                  <a:schemeClr val="tx1"/>
                </a:solidFill>
                <a:latin typeface="Arial" panose="020B0604020202020204" pitchFamily="34" charset="0"/>
              </a:rPr>
              <a:t>, </a:t>
            </a:r>
            <a:r>
              <a:rPr lang="en-US" altLang="en-US" sz="1200" i="1" dirty="0">
                <a:solidFill>
                  <a:schemeClr val="tx1"/>
                </a:solidFill>
                <a:latin typeface="Arial" panose="020B0604020202020204" pitchFamily="34" charset="0"/>
              </a:rPr>
              <a:t>make or buy ground segment</a:t>
            </a:r>
            <a:r>
              <a:rPr lang="en-US" altLang="en-US" sz="1200" dirty="0">
                <a:solidFill>
                  <a:schemeClr val="tx1"/>
                </a:solidFill>
                <a:latin typeface="Arial" panose="020B0604020202020204" pitchFamily="34"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E4B2441B-D6B1-2C09-928C-4BB99A5385DD}"/>
              </a:ext>
            </a:extLst>
          </p:cNvPr>
          <p:cNvSpPr txBox="1"/>
          <p:nvPr/>
        </p:nvSpPr>
        <p:spPr>
          <a:xfrm>
            <a:off x="905256" y="3841290"/>
            <a:ext cx="6711696" cy="830997"/>
          </a:xfrm>
          <a:prstGeom prst="rect">
            <a:avLst/>
          </a:prstGeom>
          <a:noFill/>
        </p:spPr>
        <p:txBody>
          <a:bodyPr wrap="square" rtlCol="0">
            <a:spAutoFit/>
          </a:bodyPr>
          <a:lstStyle/>
          <a:p>
            <a:r>
              <a:rPr lang="en-US" sz="1200" dirty="0"/>
              <a:t>Typical B2B spends 3-4 dollars per click – Aerospace industry maybe higher or lower</a:t>
            </a:r>
          </a:p>
          <a:p>
            <a:endParaRPr lang="en-US" sz="1200" dirty="0"/>
          </a:p>
          <a:p>
            <a:r>
              <a:rPr lang="en-US" sz="1200" dirty="0"/>
              <a:t>We could start with 125 Weekly spend and see how much its costing us to get clicks to Leaf Space Website</a:t>
            </a:r>
          </a:p>
        </p:txBody>
      </p:sp>
    </p:spTree>
    <p:extLst>
      <p:ext uri="{BB962C8B-B14F-4D97-AF65-F5344CB8AC3E}">
        <p14:creationId xmlns:p14="http://schemas.microsoft.com/office/powerpoint/2010/main" val="1331454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CA4FD4-A624-D32D-0760-2CB94C6E6FD3}"/>
              </a:ext>
            </a:extLst>
          </p:cNvPr>
          <p:cNvSpPr>
            <a:spLocks noGrp="1"/>
          </p:cNvSpPr>
          <p:nvPr>
            <p:ph type="body" idx="1"/>
          </p:nvPr>
        </p:nvSpPr>
        <p:spPr/>
        <p:txBody>
          <a:bodyPr/>
          <a:lstStyle/>
          <a:p>
            <a:r>
              <a:rPr lang="en-US">
                <a:solidFill>
                  <a:schemeClr val="tx1"/>
                </a:solidFill>
              </a:rPr>
              <a:t>Italy</a:t>
            </a:r>
          </a:p>
          <a:p>
            <a:pPr marL="342900" indent="-342900">
              <a:buAutoNum type="arabicPeriod"/>
            </a:pPr>
            <a:r>
              <a:rPr lang="en-US">
                <a:solidFill>
                  <a:schemeClr val="tx1"/>
                </a:solidFill>
              </a:rPr>
              <a:t>Wired</a:t>
            </a:r>
          </a:p>
          <a:p>
            <a:pPr marL="342900" indent="-342900">
              <a:buAutoNum type="arabicPeriod"/>
            </a:pPr>
            <a:r>
              <a:rPr lang="en-US">
                <a:solidFill>
                  <a:schemeClr val="tx1"/>
                </a:solidFill>
              </a:rPr>
              <a:t>Il Sole di 24 ore</a:t>
            </a:r>
          </a:p>
          <a:p>
            <a:pPr marL="342900" indent="-342900">
              <a:buAutoNum type="arabicPeriod"/>
            </a:pPr>
            <a:r>
              <a:rPr lang="en-US" err="1">
                <a:solidFill>
                  <a:schemeClr val="tx1"/>
                </a:solidFill>
              </a:rPr>
              <a:t>Nowtilus</a:t>
            </a:r>
            <a:r>
              <a:rPr lang="en-US">
                <a:solidFill>
                  <a:schemeClr val="tx1"/>
                </a:solidFill>
              </a:rPr>
              <a:t> media</a:t>
            </a:r>
          </a:p>
          <a:p>
            <a:pPr marL="342900" indent="-342900">
              <a:buAutoNum type="arabicPeriod"/>
            </a:pPr>
            <a:endParaRPr lang="en-US">
              <a:solidFill>
                <a:schemeClr val="tx1"/>
              </a:solidFill>
            </a:endParaRPr>
          </a:p>
          <a:p>
            <a:r>
              <a:rPr lang="en-US">
                <a:solidFill>
                  <a:schemeClr val="tx1"/>
                </a:solidFill>
              </a:rPr>
              <a:t>Global</a:t>
            </a:r>
          </a:p>
          <a:p>
            <a:r>
              <a:rPr lang="it-IT">
                <a:solidFill>
                  <a:schemeClr val="tx1"/>
                </a:solidFill>
              </a:rPr>
              <a:t>1. Payload EU and Payload Global [4 </a:t>
            </a:r>
            <a:r>
              <a:rPr lang="it-IT" err="1">
                <a:solidFill>
                  <a:schemeClr val="tx1"/>
                </a:solidFill>
              </a:rPr>
              <a:t>issues</a:t>
            </a:r>
            <a:r>
              <a:rPr lang="it-IT">
                <a:solidFill>
                  <a:schemeClr val="tx1"/>
                </a:solidFill>
              </a:rPr>
              <a:t> </a:t>
            </a:r>
            <a:r>
              <a:rPr lang="it-IT" err="1">
                <a:solidFill>
                  <a:schemeClr val="tx1"/>
                </a:solidFill>
              </a:rPr>
              <a:t>throughout</a:t>
            </a:r>
            <a:r>
              <a:rPr lang="it-IT">
                <a:solidFill>
                  <a:schemeClr val="tx1"/>
                </a:solidFill>
              </a:rPr>
              <a:t> the </a:t>
            </a:r>
            <a:r>
              <a:rPr lang="it-IT" err="1">
                <a:solidFill>
                  <a:schemeClr val="tx1"/>
                </a:solidFill>
              </a:rPr>
              <a:t>year</a:t>
            </a:r>
            <a:r>
              <a:rPr lang="it-IT">
                <a:solidFill>
                  <a:schemeClr val="tx1"/>
                </a:solidFill>
              </a:rPr>
              <a:t> </a:t>
            </a:r>
            <a:r>
              <a:rPr lang="it-IT" err="1">
                <a:solidFill>
                  <a:schemeClr val="tx1"/>
                </a:solidFill>
              </a:rPr>
              <a:t>at</a:t>
            </a:r>
            <a:r>
              <a:rPr lang="it-IT">
                <a:solidFill>
                  <a:schemeClr val="tx1"/>
                </a:solidFill>
              </a:rPr>
              <a:t> 2000 </a:t>
            </a:r>
            <a:r>
              <a:rPr lang="it-IT" err="1">
                <a:solidFill>
                  <a:schemeClr val="tx1"/>
                </a:solidFill>
              </a:rPr>
              <a:t>euros</a:t>
            </a:r>
            <a:r>
              <a:rPr lang="it-IT">
                <a:solidFill>
                  <a:schemeClr val="tx1"/>
                </a:solidFill>
              </a:rPr>
              <a:t>]</a:t>
            </a:r>
          </a:p>
          <a:p>
            <a:r>
              <a:rPr lang="en-US">
                <a:solidFill>
                  <a:schemeClr val="tx1"/>
                </a:solidFill>
              </a:rPr>
              <a:t>Payload next four articles</a:t>
            </a:r>
          </a:p>
          <a:p>
            <a:endParaRPr lang="en-US">
              <a:solidFill>
                <a:schemeClr val="tx1"/>
              </a:solidFill>
            </a:endParaRPr>
          </a:p>
          <a:p>
            <a:r>
              <a:rPr lang="en-US">
                <a:solidFill>
                  <a:schemeClr val="tx1"/>
                </a:solidFill>
              </a:rPr>
              <a:t>Europe</a:t>
            </a:r>
          </a:p>
          <a:p>
            <a:pPr marL="342900" indent="-342900">
              <a:buAutoNum type="arabicPeriod"/>
            </a:pPr>
            <a:r>
              <a:rPr lang="en-US">
                <a:solidFill>
                  <a:schemeClr val="tx1"/>
                </a:solidFill>
              </a:rPr>
              <a:t>Spacewatch global`</a:t>
            </a:r>
          </a:p>
          <a:p>
            <a:pPr marL="342900" indent="-342900">
              <a:buAutoNum type="arabicPeriod"/>
            </a:pPr>
            <a:endParaRPr lang="en-US">
              <a:solidFill>
                <a:schemeClr val="tx1"/>
              </a:solidFill>
            </a:endParaRPr>
          </a:p>
          <a:p>
            <a:r>
              <a:rPr lang="en-US">
                <a:solidFill>
                  <a:schemeClr val="tx1"/>
                </a:solidFill>
              </a:rPr>
              <a:t>Task: Research new </a:t>
            </a:r>
            <a:r>
              <a:rPr lang="en-US" err="1">
                <a:solidFill>
                  <a:schemeClr val="tx1"/>
                </a:solidFill>
              </a:rPr>
              <a:t>publishings</a:t>
            </a:r>
            <a:r>
              <a:rPr lang="en-US">
                <a:solidFill>
                  <a:schemeClr val="tx1"/>
                </a:solidFill>
              </a:rPr>
              <a:t> </a:t>
            </a:r>
          </a:p>
          <a:p>
            <a:pPr marL="342900" indent="-342900">
              <a:buAutoNum type="arabicPeriod"/>
            </a:pPr>
            <a:endParaRPr lang="en-US">
              <a:solidFill>
                <a:schemeClr val="tx1"/>
              </a:solidFill>
            </a:endParaRPr>
          </a:p>
        </p:txBody>
      </p:sp>
      <p:sp>
        <p:nvSpPr>
          <p:cNvPr id="3" name="Title 2">
            <a:extLst>
              <a:ext uri="{FF2B5EF4-FFF2-40B4-BE49-F238E27FC236}">
                <a16:creationId xmlns:a16="http://schemas.microsoft.com/office/drawing/2014/main" id="{25E47728-B1BA-BBD8-DB83-E410DEE56C37}"/>
              </a:ext>
            </a:extLst>
          </p:cNvPr>
          <p:cNvSpPr>
            <a:spLocks noGrp="1"/>
          </p:cNvSpPr>
          <p:nvPr>
            <p:ph type="title"/>
          </p:nvPr>
        </p:nvSpPr>
        <p:spPr/>
        <p:txBody>
          <a:bodyPr/>
          <a:lstStyle/>
          <a:p>
            <a:r>
              <a:rPr lang="en-US"/>
              <a:t>Media Publishing</a:t>
            </a:r>
          </a:p>
        </p:txBody>
      </p:sp>
      <p:sp>
        <p:nvSpPr>
          <p:cNvPr id="4" name="Text Placeholder 3">
            <a:extLst>
              <a:ext uri="{FF2B5EF4-FFF2-40B4-BE49-F238E27FC236}">
                <a16:creationId xmlns:a16="http://schemas.microsoft.com/office/drawing/2014/main" id="{2BE8A2E7-BEC0-3A0D-C5B3-5EAD81EB26E1}"/>
              </a:ext>
            </a:extLst>
          </p:cNvPr>
          <p:cNvSpPr>
            <a:spLocks noGrp="1"/>
          </p:cNvSpPr>
          <p:nvPr>
            <p:ph type="body" sz="quarter" idx="27"/>
          </p:nvPr>
        </p:nvSpPr>
        <p:spPr/>
        <p:txBody>
          <a:bodyPr/>
          <a:lstStyle/>
          <a:p>
            <a:endParaRPr lang="en-US"/>
          </a:p>
        </p:txBody>
      </p:sp>
      <p:pic>
        <p:nvPicPr>
          <p:cNvPr id="9" name="Picture 8">
            <a:extLst>
              <a:ext uri="{FF2B5EF4-FFF2-40B4-BE49-F238E27FC236}">
                <a16:creationId xmlns:a16="http://schemas.microsoft.com/office/drawing/2014/main" id="{4273516A-5918-2A56-EBE1-A7C984796A2F}"/>
              </a:ext>
            </a:extLst>
          </p:cNvPr>
          <p:cNvPicPr>
            <a:picLocks noChangeAspect="1"/>
          </p:cNvPicPr>
          <p:nvPr/>
        </p:nvPicPr>
        <p:blipFill>
          <a:blip r:embed="rId2"/>
          <a:stretch>
            <a:fillRect/>
          </a:stretch>
        </p:blipFill>
        <p:spPr>
          <a:xfrm>
            <a:off x="8461067" y="1400037"/>
            <a:ext cx="3569008" cy="3667125"/>
          </a:xfrm>
          <a:prstGeom prst="rect">
            <a:avLst/>
          </a:prstGeom>
        </p:spPr>
      </p:pic>
    </p:spTree>
    <p:extLst>
      <p:ext uri="{BB962C8B-B14F-4D97-AF65-F5344CB8AC3E}">
        <p14:creationId xmlns:p14="http://schemas.microsoft.com/office/powerpoint/2010/main" val="472001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8EE311-A7EE-E183-7F0D-54590F2BE045}"/>
              </a:ext>
            </a:extLst>
          </p:cNvPr>
          <p:cNvSpPr>
            <a:spLocks noGrp="1"/>
          </p:cNvSpPr>
          <p:nvPr>
            <p:ph type="body" idx="1"/>
          </p:nvPr>
        </p:nvSpPr>
        <p:spPr/>
        <p:txBody>
          <a:bodyPr/>
          <a:lstStyle/>
          <a:p>
            <a:pPr marL="342900" indent="-342900">
              <a:buAutoNum type="arabicPeriod"/>
            </a:pPr>
            <a:r>
              <a:rPr lang="en-US" dirty="0">
                <a:solidFill>
                  <a:schemeClr val="tx1"/>
                </a:solidFill>
              </a:rPr>
              <a:t>Brochures/</a:t>
            </a:r>
            <a:r>
              <a:rPr lang="en-US" dirty="0" err="1">
                <a:solidFill>
                  <a:schemeClr val="tx1"/>
                </a:solidFill>
              </a:rPr>
              <a:t>Ipads</a:t>
            </a:r>
            <a:endParaRPr lang="en-US" dirty="0">
              <a:solidFill>
                <a:schemeClr val="tx1"/>
              </a:solidFill>
            </a:endParaRPr>
          </a:p>
          <a:p>
            <a:pPr marL="342900" indent="-342900">
              <a:buAutoNum type="arabicPeriod"/>
            </a:pPr>
            <a:r>
              <a:rPr lang="en-US" dirty="0">
                <a:solidFill>
                  <a:schemeClr val="tx1"/>
                </a:solidFill>
              </a:rPr>
              <a:t>More presence in panels and papers</a:t>
            </a:r>
          </a:p>
          <a:p>
            <a:endParaRPr lang="en-US" dirty="0">
              <a:solidFill>
                <a:schemeClr val="tx1"/>
              </a:solidFill>
            </a:endParaRPr>
          </a:p>
          <a:p>
            <a:r>
              <a:rPr lang="en-US" dirty="0">
                <a:solidFill>
                  <a:schemeClr val="tx1"/>
                </a:solidFill>
              </a:rPr>
              <a:t>An idea out there in the realm</a:t>
            </a:r>
          </a:p>
          <a:p>
            <a:pPr marL="342900" indent="-342900">
              <a:buAutoNum type="arabicPeriod"/>
            </a:pPr>
            <a:r>
              <a:rPr lang="en-US" dirty="0">
                <a:solidFill>
                  <a:schemeClr val="tx1"/>
                </a:solidFill>
              </a:rPr>
              <a:t>Can we use the demo made by Luca and rest of the team?</a:t>
            </a:r>
            <a:endParaRPr lang="en-US" b="1" dirty="0">
              <a:solidFill>
                <a:schemeClr val="tx1"/>
              </a:solidFill>
            </a:endParaRPr>
          </a:p>
          <a:p>
            <a:pPr marL="342900" indent="-342900">
              <a:buAutoNum type="arabicPeriod"/>
            </a:pPr>
            <a:endParaRPr lang="en-US" dirty="0">
              <a:solidFill>
                <a:schemeClr val="tx1"/>
              </a:solidFill>
            </a:endParaRPr>
          </a:p>
          <a:p>
            <a:endParaRPr lang="en-US" dirty="0">
              <a:solidFill>
                <a:schemeClr val="tx1"/>
              </a:solidFill>
            </a:endParaRPr>
          </a:p>
          <a:p>
            <a:pPr marL="342900" indent="-342900">
              <a:buAutoNum type="arabicPeriod"/>
            </a:pPr>
            <a:endParaRPr lang="en-US" dirty="0">
              <a:solidFill>
                <a:schemeClr val="tx1"/>
              </a:solidFill>
            </a:endParaRPr>
          </a:p>
        </p:txBody>
      </p:sp>
      <p:sp>
        <p:nvSpPr>
          <p:cNvPr id="3" name="Title 2">
            <a:extLst>
              <a:ext uri="{FF2B5EF4-FFF2-40B4-BE49-F238E27FC236}">
                <a16:creationId xmlns:a16="http://schemas.microsoft.com/office/drawing/2014/main" id="{B7725C82-88C2-F0F9-1300-E7FC4E374661}"/>
              </a:ext>
            </a:extLst>
          </p:cNvPr>
          <p:cNvSpPr>
            <a:spLocks noGrp="1"/>
          </p:cNvSpPr>
          <p:nvPr>
            <p:ph type="title"/>
          </p:nvPr>
        </p:nvSpPr>
        <p:spPr/>
        <p:txBody>
          <a:bodyPr/>
          <a:lstStyle/>
          <a:p>
            <a:r>
              <a:rPr lang="en-US"/>
              <a:t>Increase Engagement at Conferences</a:t>
            </a:r>
          </a:p>
        </p:txBody>
      </p:sp>
      <p:sp>
        <p:nvSpPr>
          <p:cNvPr id="4" name="Text Placeholder 3">
            <a:extLst>
              <a:ext uri="{FF2B5EF4-FFF2-40B4-BE49-F238E27FC236}">
                <a16:creationId xmlns:a16="http://schemas.microsoft.com/office/drawing/2014/main" id="{EF062975-E3C7-9208-6ADF-EE21447B624E}"/>
              </a:ext>
            </a:extLst>
          </p:cNvPr>
          <p:cNvSpPr>
            <a:spLocks noGrp="1"/>
          </p:cNvSpPr>
          <p:nvPr>
            <p:ph type="body" sz="quarter" idx="27"/>
          </p:nvPr>
        </p:nvSpPr>
        <p:spPr/>
        <p:txBody>
          <a:bodyPr/>
          <a:lstStyle/>
          <a:p>
            <a:endParaRPr lang="en-US"/>
          </a:p>
        </p:txBody>
      </p:sp>
    </p:spTree>
    <p:extLst>
      <p:ext uri="{BB962C8B-B14F-4D97-AF65-F5344CB8AC3E}">
        <p14:creationId xmlns:p14="http://schemas.microsoft.com/office/powerpoint/2010/main" val="1134529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2A2D6-07D2-28CB-BD16-0D94516108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C803D2-B527-54B7-64C3-67B07687F313}"/>
              </a:ext>
            </a:extLst>
          </p:cNvPr>
          <p:cNvSpPr>
            <a:spLocks noGrp="1"/>
          </p:cNvSpPr>
          <p:nvPr>
            <p:ph type="title"/>
          </p:nvPr>
        </p:nvSpPr>
        <p:spPr>
          <a:xfrm>
            <a:off x="269576" y="439523"/>
            <a:ext cx="10515600" cy="376172"/>
          </a:xfrm>
          <a:prstGeom prst="rect">
            <a:avLst/>
          </a:prstGeom>
        </p:spPr>
        <p:txBody>
          <a:bodyPr/>
          <a:lstStyle/>
          <a:p>
            <a:r>
              <a:rPr lang="en-US"/>
              <a:t>Where we were … from 2021 to today</a:t>
            </a:r>
          </a:p>
        </p:txBody>
      </p:sp>
      <p:grpSp>
        <p:nvGrpSpPr>
          <p:cNvPr id="3" name="Group 2">
            <a:extLst>
              <a:ext uri="{FF2B5EF4-FFF2-40B4-BE49-F238E27FC236}">
                <a16:creationId xmlns:a16="http://schemas.microsoft.com/office/drawing/2014/main" id="{684034BD-6EEF-0454-BA0A-9E7A91CEA3DB}"/>
              </a:ext>
            </a:extLst>
          </p:cNvPr>
          <p:cNvGrpSpPr/>
          <p:nvPr/>
        </p:nvGrpSpPr>
        <p:grpSpPr>
          <a:xfrm>
            <a:off x="1298078" y="1089434"/>
            <a:ext cx="10117000" cy="4679133"/>
            <a:chOff x="986166" y="870801"/>
            <a:chExt cx="7587750" cy="3509350"/>
          </a:xfrm>
        </p:grpSpPr>
        <p:sp>
          <p:nvSpPr>
            <p:cNvPr id="9" name="TextBox 8">
              <a:extLst>
                <a:ext uri="{FF2B5EF4-FFF2-40B4-BE49-F238E27FC236}">
                  <a16:creationId xmlns:a16="http://schemas.microsoft.com/office/drawing/2014/main" id="{AA12AA97-98E1-37A9-5375-C787E88DFBAD}"/>
                </a:ext>
              </a:extLst>
            </p:cNvPr>
            <p:cNvSpPr txBox="1"/>
            <p:nvPr/>
          </p:nvSpPr>
          <p:spPr>
            <a:xfrm>
              <a:off x="986166" y="4106161"/>
              <a:ext cx="49" cy="184666"/>
            </a:xfrm>
            <a:prstGeom prst="rect">
              <a:avLst/>
            </a:prstGeom>
            <a:noFill/>
            <a:ln>
              <a:noFill/>
            </a:ln>
          </p:spPr>
          <p:txBody>
            <a:bodyPr wrap="none" lIns="0" tIns="0" rIns="0" bIns="0" rtlCol="0">
              <a:spAutoFit/>
            </a:bodyPr>
            <a:lstStyle/>
            <a:p>
              <a:pPr algn="ctr"/>
              <a:endParaRPr lang="en-GB" sz="1600">
                <a:solidFill>
                  <a:srgbClr val="A7E163"/>
                </a:solidFill>
                <a:latin typeface="Kodchasan Light" panose="00000400000000000000" pitchFamily="2" charset="-34"/>
                <a:cs typeface="Kodchasan Light" panose="00000400000000000000" pitchFamily="2" charset="-34"/>
              </a:endParaRPr>
            </a:p>
          </p:txBody>
        </p:sp>
        <p:pic>
          <p:nvPicPr>
            <p:cNvPr id="37" name="Graphic 36" descr="Connections outline">
              <a:extLst>
                <a:ext uri="{FF2B5EF4-FFF2-40B4-BE49-F238E27FC236}">
                  <a16:creationId xmlns:a16="http://schemas.microsoft.com/office/drawing/2014/main" id="{42CE0E34-9281-55AD-B327-10D9804BD75D}"/>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53916" y="1022064"/>
              <a:ext cx="720000" cy="720000"/>
            </a:xfrm>
            <a:prstGeom prst="rect">
              <a:avLst/>
            </a:prstGeom>
          </p:spPr>
        </p:pic>
        <p:cxnSp>
          <p:nvCxnSpPr>
            <p:cNvPr id="38" name="Straight Connector 37">
              <a:extLst>
                <a:ext uri="{FF2B5EF4-FFF2-40B4-BE49-F238E27FC236}">
                  <a16:creationId xmlns:a16="http://schemas.microsoft.com/office/drawing/2014/main" id="{1C81F36B-6BE0-AE96-3525-20DBBB0A192E}"/>
                </a:ext>
              </a:extLst>
            </p:cNvPr>
            <p:cNvCxnSpPr>
              <a:cxnSpLocks/>
            </p:cNvCxnSpPr>
            <p:nvPr/>
          </p:nvCxnSpPr>
          <p:spPr>
            <a:xfrm>
              <a:off x="1908779" y="870801"/>
              <a:ext cx="0" cy="3492000"/>
            </a:xfrm>
            <a:prstGeom prst="line">
              <a:avLst/>
            </a:prstGeom>
            <a:ln>
              <a:solidFill>
                <a:srgbClr val="8E9EBC"/>
              </a:solidFill>
              <a:prstDash val="lgDash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F8E5858-FA45-2105-520A-05CA8ED33D32}"/>
                </a:ext>
              </a:extLst>
            </p:cNvPr>
            <p:cNvCxnSpPr>
              <a:cxnSpLocks/>
            </p:cNvCxnSpPr>
            <p:nvPr/>
          </p:nvCxnSpPr>
          <p:spPr>
            <a:xfrm>
              <a:off x="3732097" y="870801"/>
              <a:ext cx="0" cy="3492000"/>
            </a:xfrm>
            <a:prstGeom prst="line">
              <a:avLst/>
            </a:prstGeom>
            <a:ln>
              <a:solidFill>
                <a:srgbClr val="8E9EBC"/>
              </a:solidFill>
              <a:prstDash val="lgDash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B9420E4-B55E-90AD-27FA-BA3568DA89EF}"/>
                </a:ext>
              </a:extLst>
            </p:cNvPr>
            <p:cNvCxnSpPr>
              <a:cxnSpLocks/>
            </p:cNvCxnSpPr>
            <p:nvPr/>
          </p:nvCxnSpPr>
          <p:spPr>
            <a:xfrm>
              <a:off x="5673827" y="888151"/>
              <a:ext cx="0" cy="3492000"/>
            </a:xfrm>
            <a:prstGeom prst="line">
              <a:avLst/>
            </a:prstGeom>
            <a:ln>
              <a:solidFill>
                <a:srgbClr val="8E9EBC"/>
              </a:solidFill>
              <a:prstDash val="lgDash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CFC55A6-F007-3FD1-312E-4D4F87FE12EB}"/>
                </a:ext>
              </a:extLst>
            </p:cNvPr>
            <p:cNvCxnSpPr>
              <a:cxnSpLocks/>
            </p:cNvCxnSpPr>
            <p:nvPr/>
          </p:nvCxnSpPr>
          <p:spPr>
            <a:xfrm>
              <a:off x="7418204" y="888151"/>
              <a:ext cx="0" cy="3492000"/>
            </a:xfrm>
            <a:prstGeom prst="line">
              <a:avLst/>
            </a:prstGeom>
            <a:ln>
              <a:solidFill>
                <a:srgbClr val="8E9EBC"/>
              </a:solidFill>
              <a:prstDash val="lgDashDot"/>
            </a:ln>
          </p:spPr>
          <p:style>
            <a:lnRef idx="1">
              <a:schemeClr val="accent1"/>
            </a:lnRef>
            <a:fillRef idx="0">
              <a:schemeClr val="accent1"/>
            </a:fillRef>
            <a:effectRef idx="0">
              <a:schemeClr val="accent1"/>
            </a:effectRef>
            <a:fontRef idx="minor">
              <a:schemeClr val="tx1"/>
            </a:fontRef>
          </p:style>
        </p:cxnSp>
        <p:sp>
          <p:nvSpPr>
            <p:cNvPr id="42" name="Hexagon 41">
              <a:extLst>
                <a:ext uri="{FF2B5EF4-FFF2-40B4-BE49-F238E27FC236}">
                  <a16:creationId xmlns:a16="http://schemas.microsoft.com/office/drawing/2014/main" id="{45152C1D-E33B-9E4B-C39F-99048A0ADC50}"/>
                </a:ext>
              </a:extLst>
            </p:cNvPr>
            <p:cNvSpPr/>
            <p:nvPr/>
          </p:nvSpPr>
          <p:spPr>
            <a:xfrm>
              <a:off x="4972056" y="2328816"/>
              <a:ext cx="396000" cy="324000"/>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pic>
          <p:nvPicPr>
            <p:cNvPr id="55" name="Immagine 10">
              <a:extLst>
                <a:ext uri="{FF2B5EF4-FFF2-40B4-BE49-F238E27FC236}">
                  <a16:creationId xmlns:a16="http://schemas.microsoft.com/office/drawing/2014/main" id="{60183B59-2CA7-6F34-4412-3851784D4C7A}"/>
                </a:ext>
              </a:extLst>
            </p:cNvPr>
            <p:cNvPicPr>
              <a:picLocks noChangeAspect="1"/>
            </p:cNvPicPr>
            <p:nvPr/>
          </p:nvPicPr>
          <p:blipFill>
            <a:blip r:embed="rId4"/>
            <a:stretch>
              <a:fillRect/>
            </a:stretch>
          </p:blipFill>
          <p:spPr>
            <a:xfrm flipH="1">
              <a:off x="2416262" y="1176865"/>
              <a:ext cx="530915" cy="530915"/>
            </a:xfrm>
            <a:prstGeom prst="rect">
              <a:avLst/>
            </a:prstGeom>
          </p:spPr>
        </p:pic>
        <p:pic>
          <p:nvPicPr>
            <p:cNvPr id="56" name="Immagine 18">
              <a:extLst>
                <a:ext uri="{FF2B5EF4-FFF2-40B4-BE49-F238E27FC236}">
                  <a16:creationId xmlns:a16="http://schemas.microsoft.com/office/drawing/2014/main" id="{232BC815-1200-E198-126B-D0BD728AC572}"/>
                </a:ext>
              </a:extLst>
            </p:cNvPr>
            <p:cNvPicPr>
              <a:picLocks noChangeAspect="1"/>
            </p:cNvPicPr>
            <p:nvPr/>
          </p:nvPicPr>
          <p:blipFill>
            <a:blip r:embed="rId5"/>
            <a:stretch>
              <a:fillRect/>
            </a:stretch>
          </p:blipFill>
          <p:spPr>
            <a:xfrm flipH="1">
              <a:off x="4438872" y="1095993"/>
              <a:ext cx="422166" cy="510769"/>
            </a:xfrm>
            <a:prstGeom prst="rect">
              <a:avLst/>
            </a:prstGeom>
          </p:spPr>
        </p:pic>
        <p:pic>
          <p:nvPicPr>
            <p:cNvPr id="58" name="Picture 57" descr="A purple logo with text&#10;&#10;Description automatically generated">
              <a:extLst>
                <a:ext uri="{FF2B5EF4-FFF2-40B4-BE49-F238E27FC236}">
                  <a16:creationId xmlns:a16="http://schemas.microsoft.com/office/drawing/2014/main" id="{CE636B07-AB90-BA1F-70C8-8F5D830610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9139" y="887342"/>
              <a:ext cx="1040350" cy="1040350"/>
            </a:xfrm>
            <a:prstGeom prst="rect">
              <a:avLst/>
            </a:prstGeom>
          </p:spPr>
        </p:pic>
      </p:grpSp>
      <p:pic>
        <p:nvPicPr>
          <p:cNvPr id="59" name="Graphic 58" descr="Programmer female with solid fill">
            <a:extLst>
              <a:ext uri="{FF2B5EF4-FFF2-40B4-BE49-F238E27FC236}">
                <a16:creationId xmlns:a16="http://schemas.microsoft.com/office/drawing/2014/main" id="{52988DE7-50EF-8DD8-A0AB-2E02B16AE4B7}"/>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9567" y="1291117"/>
            <a:ext cx="960000" cy="960000"/>
          </a:xfrm>
          <a:prstGeom prst="rect">
            <a:avLst/>
          </a:prstGeom>
        </p:spPr>
      </p:pic>
      <p:sp>
        <p:nvSpPr>
          <p:cNvPr id="62" name="Rectangle: Rounded Corners 61">
            <a:extLst>
              <a:ext uri="{FF2B5EF4-FFF2-40B4-BE49-F238E27FC236}">
                <a16:creationId xmlns:a16="http://schemas.microsoft.com/office/drawing/2014/main" id="{9C09EC7D-3DF8-547E-08DC-0AB24D90AE77}"/>
              </a:ext>
            </a:extLst>
          </p:cNvPr>
          <p:cNvSpPr/>
          <p:nvPr/>
        </p:nvSpPr>
        <p:spPr>
          <a:xfrm>
            <a:off x="237732" y="3592408"/>
            <a:ext cx="2111552" cy="750832"/>
          </a:xfrm>
          <a:prstGeom prst="roundRect">
            <a:avLst/>
          </a:prstGeom>
          <a:solidFill>
            <a:srgbClr val="A7E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b="1">
                <a:solidFill>
                  <a:srgbClr val="825DC7"/>
                </a:solidFill>
                <a:latin typeface="Kodchasan Light" panose="00000400000000000000" pitchFamily="2" charset="-34"/>
                <a:cs typeface="Kodchasan Light" panose="00000400000000000000" pitchFamily="2" charset="-34"/>
              </a:rPr>
              <a:t>ACTIVE SOCIAL: Facebook, </a:t>
            </a:r>
            <a:r>
              <a:rPr lang="en-GB" sz="1200" b="1" err="1">
                <a:solidFill>
                  <a:srgbClr val="825DC7"/>
                </a:solidFill>
                <a:latin typeface="Kodchasan Light" panose="00000400000000000000" pitchFamily="2" charset="-34"/>
                <a:cs typeface="Kodchasan Light" panose="00000400000000000000" pitchFamily="2" charset="-34"/>
              </a:rPr>
              <a:t>Linkedin</a:t>
            </a:r>
            <a:r>
              <a:rPr lang="en-GB" sz="1200" b="1">
                <a:solidFill>
                  <a:srgbClr val="825DC7"/>
                </a:solidFill>
                <a:latin typeface="Kodchasan Light" panose="00000400000000000000" pitchFamily="2" charset="-34"/>
                <a:cs typeface="Kodchasan Light" panose="00000400000000000000" pitchFamily="2" charset="-34"/>
              </a:rPr>
              <a:t>, X (twitter)</a:t>
            </a:r>
          </a:p>
        </p:txBody>
      </p:sp>
      <p:sp>
        <p:nvSpPr>
          <p:cNvPr id="63" name="Rectangle: Rounded Corners 62">
            <a:extLst>
              <a:ext uri="{FF2B5EF4-FFF2-40B4-BE49-F238E27FC236}">
                <a16:creationId xmlns:a16="http://schemas.microsoft.com/office/drawing/2014/main" id="{DF014786-A2BE-258B-29ED-F798AF510CF0}"/>
              </a:ext>
            </a:extLst>
          </p:cNvPr>
          <p:cNvSpPr/>
          <p:nvPr/>
        </p:nvSpPr>
        <p:spPr>
          <a:xfrm>
            <a:off x="2707173" y="3592408"/>
            <a:ext cx="2111552" cy="750832"/>
          </a:xfrm>
          <a:prstGeom prst="roundRect">
            <a:avLst/>
          </a:prstGeom>
          <a:solidFill>
            <a:srgbClr val="A7E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b="1">
                <a:solidFill>
                  <a:srgbClr val="825DC7"/>
                </a:solidFill>
                <a:latin typeface="Kodchasan Light" panose="00000400000000000000" pitchFamily="2" charset="-34"/>
                <a:cs typeface="Kodchasan Light" panose="00000400000000000000" pitchFamily="2" charset="-34"/>
              </a:rPr>
              <a:t>USA PR AGENCY </a:t>
            </a:r>
          </a:p>
          <a:p>
            <a:pPr algn="ctr"/>
            <a:r>
              <a:rPr lang="en-GB" sz="1200" b="1">
                <a:solidFill>
                  <a:srgbClr val="825DC7"/>
                </a:solidFill>
                <a:latin typeface="Kodchasan Light" panose="00000400000000000000" pitchFamily="2" charset="-34"/>
                <a:cs typeface="Kodchasan Light" panose="00000400000000000000" pitchFamily="2" charset="-34"/>
              </a:rPr>
              <a:t>(Sarah Nickell Communication)</a:t>
            </a:r>
          </a:p>
        </p:txBody>
      </p:sp>
      <p:sp>
        <p:nvSpPr>
          <p:cNvPr id="64" name="Rectangle: Rounded Corners 63">
            <a:extLst>
              <a:ext uri="{FF2B5EF4-FFF2-40B4-BE49-F238E27FC236}">
                <a16:creationId xmlns:a16="http://schemas.microsoft.com/office/drawing/2014/main" id="{E396CAA2-AC19-68D4-EA73-642003DDC63F}"/>
              </a:ext>
            </a:extLst>
          </p:cNvPr>
          <p:cNvSpPr/>
          <p:nvPr/>
        </p:nvSpPr>
        <p:spPr>
          <a:xfrm>
            <a:off x="5232893" y="2915479"/>
            <a:ext cx="2016907" cy="1424372"/>
          </a:xfrm>
          <a:prstGeom prst="roundRect">
            <a:avLst/>
          </a:prstGeom>
          <a:solidFill>
            <a:srgbClr val="A7E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b="1">
                <a:solidFill>
                  <a:srgbClr val="825DC7"/>
                </a:solidFill>
                <a:latin typeface="Kodchasan Light" panose="00000400000000000000" pitchFamily="2" charset="-34"/>
                <a:cs typeface="Kodchasan Light" panose="00000400000000000000" pitchFamily="2" charset="-34"/>
              </a:rPr>
              <a:t>ITALY/EUROPEAN  PR AGENCY</a:t>
            </a:r>
          </a:p>
          <a:p>
            <a:pPr algn="ctr"/>
            <a:r>
              <a:rPr lang="en-GB" sz="1200" b="1">
                <a:solidFill>
                  <a:srgbClr val="825DC7"/>
                </a:solidFill>
                <a:latin typeface="Kodchasan Light" panose="00000400000000000000" pitchFamily="2" charset="-34"/>
                <a:cs typeface="Kodchasan Light" panose="00000400000000000000" pitchFamily="2" charset="-34"/>
              </a:rPr>
              <a:t>(Notiziabile)</a:t>
            </a:r>
          </a:p>
        </p:txBody>
      </p:sp>
      <p:sp>
        <p:nvSpPr>
          <p:cNvPr id="65" name="Rectangle: Rounded Corners 64">
            <a:extLst>
              <a:ext uri="{FF2B5EF4-FFF2-40B4-BE49-F238E27FC236}">
                <a16:creationId xmlns:a16="http://schemas.microsoft.com/office/drawing/2014/main" id="{381448AD-1F2D-228A-7435-9F21A6714A7A}"/>
              </a:ext>
            </a:extLst>
          </p:cNvPr>
          <p:cNvSpPr/>
          <p:nvPr/>
        </p:nvSpPr>
        <p:spPr>
          <a:xfrm>
            <a:off x="7655435" y="3576836"/>
            <a:ext cx="2111552" cy="750832"/>
          </a:xfrm>
          <a:prstGeom prst="roundRect">
            <a:avLst/>
          </a:prstGeom>
          <a:solidFill>
            <a:srgbClr val="A7E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b="1">
                <a:solidFill>
                  <a:srgbClr val="825DC7"/>
                </a:solidFill>
                <a:latin typeface="Kodchasan Light" panose="00000400000000000000" pitchFamily="2" charset="-34"/>
                <a:cs typeface="Kodchasan Light" panose="00000400000000000000" pitchFamily="2" charset="-34"/>
              </a:rPr>
              <a:t>All contents about announcement briefed and structured  internally</a:t>
            </a:r>
          </a:p>
        </p:txBody>
      </p:sp>
      <p:sp>
        <p:nvSpPr>
          <p:cNvPr id="66" name="Rectangle: Rounded Corners 65">
            <a:extLst>
              <a:ext uri="{FF2B5EF4-FFF2-40B4-BE49-F238E27FC236}">
                <a16:creationId xmlns:a16="http://schemas.microsoft.com/office/drawing/2014/main" id="{2262BD4A-31C4-8990-D3A8-799D52E36018}"/>
              </a:ext>
            </a:extLst>
          </p:cNvPr>
          <p:cNvSpPr/>
          <p:nvPr/>
        </p:nvSpPr>
        <p:spPr>
          <a:xfrm>
            <a:off x="9981269" y="3576836"/>
            <a:ext cx="2111552" cy="750832"/>
          </a:xfrm>
          <a:prstGeom prst="roundRect">
            <a:avLst/>
          </a:prstGeom>
          <a:solidFill>
            <a:srgbClr val="A7E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b="1">
                <a:solidFill>
                  <a:srgbClr val="825DC7"/>
                </a:solidFill>
                <a:latin typeface="Kodchasan Light" panose="00000400000000000000" pitchFamily="2" charset="-34"/>
                <a:cs typeface="Kodchasan Light" panose="00000400000000000000" pitchFamily="2" charset="-34"/>
              </a:rPr>
              <a:t>LOCAL JOURNALIST </a:t>
            </a:r>
          </a:p>
          <a:p>
            <a:pPr algn="ctr"/>
            <a:r>
              <a:rPr lang="en-GB" sz="1200" b="1">
                <a:solidFill>
                  <a:srgbClr val="825DC7"/>
                </a:solidFill>
                <a:latin typeface="Kodchasan Light" panose="00000400000000000000" pitchFamily="2" charset="-34"/>
                <a:cs typeface="Kodchasan Light" panose="00000400000000000000" pitchFamily="2" charset="-34"/>
              </a:rPr>
              <a:t>( Il sole24 ore, Forbes) </a:t>
            </a:r>
          </a:p>
        </p:txBody>
      </p:sp>
    </p:spTree>
    <p:extLst>
      <p:ext uri="{BB962C8B-B14F-4D97-AF65-F5344CB8AC3E}">
        <p14:creationId xmlns:p14="http://schemas.microsoft.com/office/powerpoint/2010/main" val="3740365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1F51C9-6571-DE0F-7A30-8B317D5B8C88}"/>
              </a:ext>
            </a:extLst>
          </p:cNvPr>
          <p:cNvSpPr>
            <a:spLocks noGrp="1"/>
          </p:cNvSpPr>
          <p:nvPr>
            <p:ph type="body" idx="1"/>
          </p:nvPr>
        </p:nvSpPr>
        <p:spPr>
          <a:xfrm>
            <a:off x="1212690" y="5442624"/>
            <a:ext cx="10310974" cy="393615"/>
          </a:xfrm>
        </p:spPr>
        <p:txBody>
          <a:bodyPr/>
          <a:lstStyle/>
          <a:p>
            <a:r>
              <a:rPr lang="en-US">
                <a:solidFill>
                  <a:schemeClr val="tx1"/>
                </a:solidFill>
              </a:rPr>
              <a:t>New task: Include insights from filings to get more info about selected companies</a:t>
            </a:r>
          </a:p>
        </p:txBody>
      </p:sp>
      <p:sp>
        <p:nvSpPr>
          <p:cNvPr id="3" name="Title 2">
            <a:extLst>
              <a:ext uri="{FF2B5EF4-FFF2-40B4-BE49-F238E27FC236}">
                <a16:creationId xmlns:a16="http://schemas.microsoft.com/office/drawing/2014/main" id="{99279FDB-47EB-3BDE-A55F-3B70302244F9}"/>
              </a:ext>
            </a:extLst>
          </p:cNvPr>
          <p:cNvSpPr>
            <a:spLocks noGrp="1"/>
          </p:cNvSpPr>
          <p:nvPr>
            <p:ph type="title"/>
          </p:nvPr>
        </p:nvSpPr>
        <p:spPr/>
        <p:txBody>
          <a:bodyPr/>
          <a:lstStyle/>
          <a:p>
            <a:r>
              <a:rPr lang="en-US"/>
              <a:t>AI Sales Tools</a:t>
            </a:r>
          </a:p>
        </p:txBody>
      </p:sp>
      <p:sp>
        <p:nvSpPr>
          <p:cNvPr id="4" name="Text Placeholder 3">
            <a:extLst>
              <a:ext uri="{FF2B5EF4-FFF2-40B4-BE49-F238E27FC236}">
                <a16:creationId xmlns:a16="http://schemas.microsoft.com/office/drawing/2014/main" id="{C912305E-9906-AAE2-52A5-4C7A26E83D8B}"/>
              </a:ext>
            </a:extLst>
          </p:cNvPr>
          <p:cNvSpPr>
            <a:spLocks noGrp="1"/>
          </p:cNvSpPr>
          <p:nvPr>
            <p:ph type="body" sz="quarter" idx="27"/>
          </p:nvPr>
        </p:nvSpPr>
        <p:spPr/>
        <p:txBody>
          <a:bodyPr/>
          <a:lstStyle/>
          <a:p>
            <a:endParaRPr lang="en-US"/>
          </a:p>
        </p:txBody>
      </p:sp>
      <p:pic>
        <p:nvPicPr>
          <p:cNvPr id="6" name="Picture 5">
            <a:extLst>
              <a:ext uri="{FF2B5EF4-FFF2-40B4-BE49-F238E27FC236}">
                <a16:creationId xmlns:a16="http://schemas.microsoft.com/office/drawing/2014/main" id="{750C6406-573E-06F5-E363-956B37CEC692}"/>
              </a:ext>
            </a:extLst>
          </p:cNvPr>
          <p:cNvPicPr>
            <a:picLocks noChangeAspect="1"/>
          </p:cNvPicPr>
          <p:nvPr/>
        </p:nvPicPr>
        <p:blipFill>
          <a:blip r:embed="rId2"/>
          <a:stretch>
            <a:fillRect/>
          </a:stretch>
        </p:blipFill>
        <p:spPr>
          <a:xfrm>
            <a:off x="1212690" y="980782"/>
            <a:ext cx="7440083" cy="4048418"/>
          </a:xfrm>
          <a:prstGeom prst="rect">
            <a:avLst/>
          </a:prstGeom>
        </p:spPr>
      </p:pic>
    </p:spTree>
    <p:extLst>
      <p:ext uri="{BB962C8B-B14F-4D97-AF65-F5344CB8AC3E}">
        <p14:creationId xmlns:p14="http://schemas.microsoft.com/office/powerpoint/2010/main" val="3383974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9BB543-C40B-7279-F8F0-6669FC57ECC3}"/>
              </a:ext>
            </a:extLst>
          </p:cNvPr>
          <p:cNvSpPr>
            <a:spLocks noGrp="1"/>
          </p:cNvSpPr>
          <p:nvPr>
            <p:ph type="title"/>
          </p:nvPr>
        </p:nvSpPr>
        <p:spPr/>
        <p:txBody>
          <a:bodyPr/>
          <a:lstStyle/>
          <a:p>
            <a:r>
              <a:rPr lang="en-US"/>
              <a:t>Current Status</a:t>
            </a:r>
          </a:p>
        </p:txBody>
      </p:sp>
      <p:sp>
        <p:nvSpPr>
          <p:cNvPr id="4" name="Text Placeholder 3">
            <a:extLst>
              <a:ext uri="{FF2B5EF4-FFF2-40B4-BE49-F238E27FC236}">
                <a16:creationId xmlns:a16="http://schemas.microsoft.com/office/drawing/2014/main" id="{28F8E21F-8713-0159-5EC0-318D85AFB8D9}"/>
              </a:ext>
            </a:extLst>
          </p:cNvPr>
          <p:cNvSpPr>
            <a:spLocks noGrp="1"/>
          </p:cNvSpPr>
          <p:nvPr>
            <p:ph type="body" sz="quarter" idx="27"/>
          </p:nvPr>
        </p:nvSpPr>
        <p:spPr/>
        <p:txBody>
          <a:bodyPr/>
          <a:lstStyle/>
          <a:p>
            <a:endParaRPr lang="en-US"/>
          </a:p>
        </p:txBody>
      </p:sp>
      <p:pic>
        <p:nvPicPr>
          <p:cNvPr id="5" name="Picture 4">
            <a:extLst>
              <a:ext uri="{FF2B5EF4-FFF2-40B4-BE49-F238E27FC236}">
                <a16:creationId xmlns:a16="http://schemas.microsoft.com/office/drawing/2014/main" id="{E68C9E45-3E5F-40B1-FE03-4FE72338CAE6}"/>
              </a:ext>
            </a:extLst>
          </p:cNvPr>
          <p:cNvPicPr>
            <a:picLocks noChangeAspect="1"/>
          </p:cNvPicPr>
          <p:nvPr/>
        </p:nvPicPr>
        <p:blipFill>
          <a:blip r:embed="rId2"/>
          <a:stretch>
            <a:fillRect/>
          </a:stretch>
        </p:blipFill>
        <p:spPr>
          <a:xfrm>
            <a:off x="5836024" y="1316619"/>
            <a:ext cx="3067208" cy="3854648"/>
          </a:xfrm>
          <a:prstGeom prst="rect">
            <a:avLst/>
          </a:prstGeom>
        </p:spPr>
      </p:pic>
      <p:pic>
        <p:nvPicPr>
          <p:cNvPr id="7" name="Picture 6">
            <a:extLst>
              <a:ext uri="{FF2B5EF4-FFF2-40B4-BE49-F238E27FC236}">
                <a16:creationId xmlns:a16="http://schemas.microsoft.com/office/drawing/2014/main" id="{BF6A194A-5722-14E4-0559-A347D6037ADA}"/>
              </a:ext>
            </a:extLst>
          </p:cNvPr>
          <p:cNvPicPr>
            <a:picLocks noChangeAspect="1"/>
          </p:cNvPicPr>
          <p:nvPr/>
        </p:nvPicPr>
        <p:blipFill>
          <a:blip r:embed="rId3"/>
          <a:stretch>
            <a:fillRect/>
          </a:stretch>
        </p:blipFill>
        <p:spPr>
          <a:xfrm>
            <a:off x="458971" y="2000235"/>
            <a:ext cx="5199131" cy="3171032"/>
          </a:xfrm>
          <a:prstGeom prst="rect">
            <a:avLst/>
          </a:prstGeom>
        </p:spPr>
      </p:pic>
      <p:pic>
        <p:nvPicPr>
          <p:cNvPr id="6" name="Picture 5">
            <a:extLst>
              <a:ext uri="{FF2B5EF4-FFF2-40B4-BE49-F238E27FC236}">
                <a16:creationId xmlns:a16="http://schemas.microsoft.com/office/drawing/2014/main" id="{9B89AF30-2E3E-1F44-AB4E-C36D551E4876}"/>
              </a:ext>
            </a:extLst>
          </p:cNvPr>
          <p:cNvPicPr>
            <a:picLocks noChangeAspect="1"/>
          </p:cNvPicPr>
          <p:nvPr/>
        </p:nvPicPr>
        <p:blipFill>
          <a:blip r:embed="rId4"/>
          <a:stretch>
            <a:fillRect/>
          </a:stretch>
        </p:blipFill>
        <p:spPr>
          <a:xfrm>
            <a:off x="9259075" y="2259724"/>
            <a:ext cx="2599012" cy="2652053"/>
          </a:xfrm>
          <a:prstGeom prst="rect">
            <a:avLst/>
          </a:prstGeom>
        </p:spPr>
      </p:pic>
      <p:pic>
        <p:nvPicPr>
          <p:cNvPr id="8" name="Picture 7">
            <a:extLst>
              <a:ext uri="{FF2B5EF4-FFF2-40B4-BE49-F238E27FC236}">
                <a16:creationId xmlns:a16="http://schemas.microsoft.com/office/drawing/2014/main" id="{7CDF7263-6E2D-D71A-0228-E477E6D9B510}"/>
              </a:ext>
            </a:extLst>
          </p:cNvPr>
          <p:cNvPicPr>
            <a:picLocks noChangeAspect="1"/>
          </p:cNvPicPr>
          <p:nvPr/>
        </p:nvPicPr>
        <p:blipFill>
          <a:blip r:embed="rId5"/>
          <a:stretch>
            <a:fillRect/>
          </a:stretch>
        </p:blipFill>
        <p:spPr>
          <a:xfrm>
            <a:off x="9259075" y="1215912"/>
            <a:ext cx="466139" cy="466139"/>
          </a:xfrm>
          <a:prstGeom prst="rect">
            <a:avLst/>
          </a:prstGeom>
        </p:spPr>
      </p:pic>
    </p:spTree>
    <p:extLst>
      <p:ext uri="{BB962C8B-B14F-4D97-AF65-F5344CB8AC3E}">
        <p14:creationId xmlns:p14="http://schemas.microsoft.com/office/powerpoint/2010/main" val="3028708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540B4C-3235-3F38-D35A-9E13FAA4613F}"/>
              </a:ext>
            </a:extLst>
          </p:cNvPr>
          <p:cNvSpPr>
            <a:spLocks noGrp="1"/>
          </p:cNvSpPr>
          <p:nvPr>
            <p:ph type="title"/>
          </p:nvPr>
        </p:nvSpPr>
        <p:spPr>
          <a:xfrm>
            <a:off x="1066540" y="471672"/>
            <a:ext cx="10515600" cy="468923"/>
          </a:xfrm>
        </p:spPr>
        <p:txBody>
          <a:bodyPr/>
          <a:lstStyle/>
          <a:p>
            <a:r>
              <a:rPr lang="en-US"/>
              <a:t>United States</a:t>
            </a:r>
          </a:p>
        </p:txBody>
      </p:sp>
      <p:sp>
        <p:nvSpPr>
          <p:cNvPr id="5" name="Text Placeholder 4">
            <a:extLst>
              <a:ext uri="{FF2B5EF4-FFF2-40B4-BE49-F238E27FC236}">
                <a16:creationId xmlns:a16="http://schemas.microsoft.com/office/drawing/2014/main" id="{CA23C969-05FA-47AA-5BD0-526338964468}"/>
              </a:ext>
            </a:extLst>
          </p:cNvPr>
          <p:cNvSpPr>
            <a:spLocks noGrp="1"/>
          </p:cNvSpPr>
          <p:nvPr>
            <p:ph type="body" sz="quarter" idx="27"/>
          </p:nvPr>
        </p:nvSpPr>
        <p:spPr/>
        <p:txBody>
          <a:bodyPr/>
          <a:lstStyle/>
          <a:p>
            <a:endParaRPr lang="en-US"/>
          </a:p>
        </p:txBody>
      </p:sp>
      <p:sp>
        <p:nvSpPr>
          <p:cNvPr id="6" name="Text Placeholder 2">
            <a:extLst>
              <a:ext uri="{FF2B5EF4-FFF2-40B4-BE49-F238E27FC236}">
                <a16:creationId xmlns:a16="http://schemas.microsoft.com/office/drawing/2014/main" id="{CCDD6624-ACF2-4034-1035-CC16AAE08F6C}"/>
              </a:ext>
            </a:extLst>
          </p:cNvPr>
          <p:cNvSpPr>
            <a:spLocks noGrp="1"/>
          </p:cNvSpPr>
          <p:nvPr>
            <p:ph type="body" idx="1"/>
          </p:nvPr>
        </p:nvSpPr>
        <p:spPr>
          <a:xfrm>
            <a:off x="1066540" y="1982567"/>
            <a:ext cx="4855289" cy="1391742"/>
          </a:xfrm>
        </p:spPr>
        <p:txBody>
          <a:bodyPr/>
          <a:lstStyle/>
          <a:p>
            <a:r>
              <a:rPr lang="en-US" sz="2000" b="1">
                <a:solidFill>
                  <a:srgbClr val="92E14D"/>
                </a:solidFill>
              </a:rPr>
              <a:t>Strengths</a:t>
            </a:r>
            <a:r>
              <a:rPr lang="en-US" sz="1800" b="1">
                <a:solidFill>
                  <a:srgbClr val="92E14D"/>
                </a:solidFill>
              </a:rPr>
              <a:t>	</a:t>
            </a:r>
          </a:p>
          <a:p>
            <a:pPr marL="228594" indent="-228594">
              <a:buFont typeface="Arial" panose="020B0604020202020204" pitchFamily="34" charset="0"/>
              <a:buChar char="•"/>
            </a:pPr>
            <a:r>
              <a:rPr lang="en-GB">
                <a:solidFill>
                  <a:srgbClr val="825DC7"/>
                </a:solidFill>
                <a:ea typeface="YouTube Sans"/>
                <a:cs typeface="YouTube Sans"/>
                <a:sym typeface="YouTube Sans"/>
              </a:rPr>
              <a:t>Leaf Space is established space commercial players</a:t>
            </a:r>
          </a:p>
          <a:p>
            <a:pPr marL="228594" indent="-228594">
              <a:buFont typeface="Arial" panose="020B0604020202020204" pitchFamily="34" charset="0"/>
              <a:buChar char="•"/>
            </a:pPr>
            <a:r>
              <a:rPr lang="en-GB">
                <a:solidFill>
                  <a:srgbClr val="825DC7"/>
                </a:solidFill>
                <a:ea typeface="YouTube Sans"/>
                <a:cs typeface="YouTube Sans"/>
                <a:sym typeface="YouTube Sans"/>
              </a:rPr>
              <a:t>Commercial contracts increasing</a:t>
            </a:r>
          </a:p>
          <a:p>
            <a:pPr marL="228594" indent="-228594">
              <a:buFont typeface="Arial" panose="020B0604020202020204" pitchFamily="34" charset="0"/>
              <a:buChar char="•"/>
            </a:pPr>
            <a:r>
              <a:rPr lang="en-GB">
                <a:solidFill>
                  <a:srgbClr val="825DC7"/>
                </a:solidFill>
                <a:ea typeface="YouTube Sans"/>
                <a:cs typeface="YouTube Sans"/>
                <a:sym typeface="YouTube Sans"/>
              </a:rPr>
              <a:t>Cost and flexibility</a:t>
            </a:r>
          </a:p>
          <a:p>
            <a:endParaRPr lang="en-US"/>
          </a:p>
        </p:txBody>
      </p:sp>
      <p:sp>
        <p:nvSpPr>
          <p:cNvPr id="7" name="Text Placeholder 4">
            <a:extLst>
              <a:ext uri="{FF2B5EF4-FFF2-40B4-BE49-F238E27FC236}">
                <a16:creationId xmlns:a16="http://schemas.microsoft.com/office/drawing/2014/main" id="{4A4DA584-4A13-93C0-741E-3545110E1369}"/>
              </a:ext>
            </a:extLst>
          </p:cNvPr>
          <p:cNvSpPr txBox="1">
            <a:spLocks/>
          </p:cNvSpPr>
          <p:nvPr/>
        </p:nvSpPr>
        <p:spPr>
          <a:xfrm>
            <a:off x="5798314" y="1982566"/>
            <a:ext cx="4473165" cy="1501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825DC7"/>
                </a:solidFill>
              </a:rPr>
              <a:t>Weakness</a:t>
            </a:r>
          </a:p>
          <a:p>
            <a:r>
              <a:rPr lang="en-GB" sz="1400">
                <a:solidFill>
                  <a:srgbClr val="825DC7"/>
                </a:solidFill>
                <a:ea typeface="YouTube Sans"/>
                <a:cs typeface="YouTube Sans"/>
                <a:sym typeface="YouTube Sans"/>
              </a:rPr>
              <a:t>We don’t have cybersecurity compliance certificates(for companies working with gov, we might not be a choice)</a:t>
            </a:r>
          </a:p>
          <a:p>
            <a:r>
              <a:rPr lang="en-GB" sz="1400">
                <a:solidFill>
                  <a:srgbClr val="825DC7"/>
                </a:solidFill>
                <a:ea typeface="YouTube Sans"/>
                <a:cs typeface="YouTube Sans"/>
                <a:sym typeface="YouTube Sans"/>
              </a:rPr>
              <a:t>Perceived still as a foreign</a:t>
            </a:r>
            <a:r>
              <a:rPr lang="en-US" sz="1400">
                <a:solidFill>
                  <a:srgbClr val="825DC7"/>
                </a:solidFill>
                <a:ea typeface="YouTube Sans"/>
                <a:cs typeface="YouTube Sans"/>
                <a:sym typeface="YouTube Sans"/>
              </a:rPr>
              <a:t>/Italian company</a:t>
            </a:r>
            <a:endParaRPr lang="en-GB" sz="1400">
              <a:solidFill>
                <a:srgbClr val="825DC7"/>
              </a:solidFill>
              <a:ea typeface="YouTube Sans"/>
              <a:cs typeface="YouTube Sans"/>
              <a:sym typeface="YouTube Sans"/>
            </a:endParaRPr>
          </a:p>
          <a:p>
            <a:endParaRPr lang="en-GB" sz="1400">
              <a:solidFill>
                <a:srgbClr val="825DC7"/>
              </a:solidFill>
              <a:ea typeface="YouTube Sans"/>
              <a:cs typeface="YouTube Sans"/>
              <a:sym typeface="YouTube Sans"/>
            </a:endParaRPr>
          </a:p>
          <a:p>
            <a:endParaRPr lang="en-US"/>
          </a:p>
          <a:p>
            <a:endParaRPr lang="en-US"/>
          </a:p>
        </p:txBody>
      </p:sp>
      <p:sp>
        <p:nvSpPr>
          <p:cNvPr id="8" name="TextBox 7">
            <a:extLst>
              <a:ext uri="{FF2B5EF4-FFF2-40B4-BE49-F238E27FC236}">
                <a16:creationId xmlns:a16="http://schemas.microsoft.com/office/drawing/2014/main" id="{C4DF4B18-BB19-8DC9-3261-A222D770A19A}"/>
              </a:ext>
            </a:extLst>
          </p:cNvPr>
          <p:cNvSpPr txBox="1"/>
          <p:nvPr/>
        </p:nvSpPr>
        <p:spPr>
          <a:xfrm>
            <a:off x="1066541" y="1360715"/>
            <a:ext cx="9712284" cy="369332"/>
          </a:xfrm>
          <a:prstGeom prst="rect">
            <a:avLst/>
          </a:prstGeom>
          <a:noFill/>
          <a:ln>
            <a:solidFill>
              <a:srgbClr val="BBC7D6"/>
            </a:solidFill>
          </a:ln>
        </p:spPr>
        <p:txBody>
          <a:bodyPr wrap="square" rtlCol="0">
            <a:spAutoFit/>
          </a:bodyPr>
          <a:lstStyle/>
          <a:p>
            <a:r>
              <a:rPr lang="en-GB">
                <a:solidFill>
                  <a:srgbClr val="825DC7"/>
                </a:solidFill>
                <a:latin typeface="+mj-lt"/>
                <a:ea typeface="YouTube Sans"/>
                <a:cs typeface="YouTube Sans"/>
                <a:sym typeface="YouTube Sans"/>
              </a:rPr>
              <a:t>Position Leaf Space as the reference ground segment provider</a:t>
            </a:r>
          </a:p>
        </p:txBody>
      </p:sp>
      <p:sp>
        <p:nvSpPr>
          <p:cNvPr id="9" name="Google Shape;240;p28">
            <a:extLst>
              <a:ext uri="{FF2B5EF4-FFF2-40B4-BE49-F238E27FC236}">
                <a16:creationId xmlns:a16="http://schemas.microsoft.com/office/drawing/2014/main" id="{18B25471-0262-1B87-F2C0-9EC4D50A6B7F}"/>
              </a:ext>
            </a:extLst>
          </p:cNvPr>
          <p:cNvSpPr/>
          <p:nvPr/>
        </p:nvSpPr>
        <p:spPr>
          <a:xfrm>
            <a:off x="10704868" y="1412167"/>
            <a:ext cx="1251200" cy="738000"/>
          </a:xfrm>
          <a:prstGeom prst="roundRect">
            <a:avLst>
              <a:gd name="adj" fmla="val 9580"/>
            </a:avLst>
          </a:prstGeom>
          <a:solidFill>
            <a:srgbClr val="F1F3F4"/>
          </a:solidFill>
          <a:ln w="9525" cap="flat" cmpd="sng">
            <a:solidFill>
              <a:srgbClr val="F1F3F4"/>
            </a:solidFill>
            <a:prstDash val="solid"/>
            <a:round/>
            <a:headEnd type="none" w="sm" len="sm"/>
            <a:tailEnd type="none" w="sm" len="sm"/>
          </a:ln>
        </p:spPr>
        <p:txBody>
          <a:bodyPr spcFirstLastPara="1" wrap="square" lIns="0" tIns="121900" rIns="0" bIns="121900" anchor="ctr" anchorCtr="0">
            <a:noAutofit/>
          </a:bodyPr>
          <a:lstStyle/>
          <a:p>
            <a:pPr algn="ctr">
              <a:lnSpc>
                <a:spcPct val="90000"/>
              </a:lnSpc>
            </a:pPr>
            <a:r>
              <a:rPr lang="en-GB" sz="1200" b="1">
                <a:solidFill>
                  <a:srgbClr val="825DC7"/>
                </a:solidFill>
                <a:ea typeface="YouTube Sans"/>
                <a:cs typeface="YouTube Sans"/>
                <a:sym typeface="YouTube Sans"/>
              </a:rPr>
              <a:t>Our</a:t>
            </a:r>
            <a:br>
              <a:rPr lang="en-GB" sz="1200" b="1">
                <a:solidFill>
                  <a:srgbClr val="825DC7"/>
                </a:solidFill>
                <a:ea typeface="YouTube Sans"/>
                <a:cs typeface="YouTube Sans"/>
                <a:sym typeface="YouTube Sans"/>
              </a:rPr>
            </a:br>
            <a:r>
              <a:rPr lang="en-GB" sz="1200" b="1">
                <a:solidFill>
                  <a:srgbClr val="825DC7"/>
                </a:solidFill>
                <a:ea typeface="YouTube Sans"/>
                <a:cs typeface="YouTube Sans"/>
                <a:sym typeface="YouTube Sans"/>
              </a:rPr>
              <a:t>Goal</a:t>
            </a:r>
            <a:endParaRPr sz="1200" b="1">
              <a:solidFill>
                <a:srgbClr val="825DC7"/>
              </a:solidFill>
              <a:ea typeface="YouTube Sans"/>
              <a:cs typeface="YouTube Sans"/>
              <a:sym typeface="YouTube Sans"/>
            </a:endParaRPr>
          </a:p>
        </p:txBody>
      </p:sp>
      <p:sp>
        <p:nvSpPr>
          <p:cNvPr id="2" name="Google Shape;243;p28">
            <a:extLst>
              <a:ext uri="{FF2B5EF4-FFF2-40B4-BE49-F238E27FC236}">
                <a16:creationId xmlns:a16="http://schemas.microsoft.com/office/drawing/2014/main" id="{412D532E-467E-CCEA-82F9-41B8ED83F640}"/>
              </a:ext>
            </a:extLst>
          </p:cNvPr>
          <p:cNvSpPr/>
          <p:nvPr/>
        </p:nvSpPr>
        <p:spPr>
          <a:xfrm>
            <a:off x="999634" y="3496974"/>
            <a:ext cx="9100717" cy="505800"/>
          </a:xfrm>
          <a:prstGeom prst="round2SameRect">
            <a:avLst>
              <a:gd name="adj1" fmla="val 12111"/>
              <a:gd name="adj2" fmla="val 0"/>
            </a:avLst>
          </a:prstGeom>
          <a:solidFill>
            <a:srgbClr val="BBC7D6">
              <a:alpha val="24000"/>
            </a:srgbClr>
          </a:solidFill>
          <a:ln w="9525" cap="flat" cmpd="sng">
            <a:solidFill>
              <a:srgbClr val="FCE8E6"/>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GB" sz="2000" b="1">
                <a:solidFill>
                  <a:srgbClr val="825DC7"/>
                </a:solidFill>
                <a:ea typeface="YouTube Sans"/>
                <a:cs typeface="YouTube Sans"/>
                <a:sym typeface="YouTube Sans"/>
              </a:rPr>
              <a:t>Become a trusted partner for Commercial Companies</a:t>
            </a:r>
            <a:endParaRPr sz="2000">
              <a:solidFill>
                <a:srgbClr val="825DC7"/>
              </a:solidFill>
              <a:ea typeface="YouTube Sans"/>
              <a:cs typeface="YouTube Sans"/>
              <a:sym typeface="YouTube Sans"/>
            </a:endParaRPr>
          </a:p>
        </p:txBody>
      </p:sp>
      <p:sp>
        <p:nvSpPr>
          <p:cNvPr id="4" name="Google Shape;245;p28">
            <a:extLst>
              <a:ext uri="{FF2B5EF4-FFF2-40B4-BE49-F238E27FC236}">
                <a16:creationId xmlns:a16="http://schemas.microsoft.com/office/drawing/2014/main" id="{9AA0DB08-6A8F-AB8B-F4A5-585ABB7BE6D7}"/>
              </a:ext>
            </a:extLst>
          </p:cNvPr>
          <p:cNvSpPr/>
          <p:nvPr/>
        </p:nvSpPr>
        <p:spPr>
          <a:xfrm>
            <a:off x="979714" y="3991623"/>
            <a:ext cx="9187543" cy="1327500"/>
          </a:xfrm>
          <a:prstGeom prst="rect">
            <a:avLst/>
          </a:prstGeom>
          <a:solidFill>
            <a:srgbClr val="BBC7D6">
              <a:alpha val="25000"/>
            </a:srgbClr>
          </a:solidFill>
          <a:ln w="9525" cap="flat" cmpd="sng">
            <a:solidFill>
              <a:srgbClr val="FCE8E6"/>
            </a:solidFill>
            <a:prstDash val="solid"/>
            <a:round/>
            <a:headEnd type="none" w="sm" len="sm"/>
            <a:tailEnd type="none" w="sm" len="sm"/>
          </a:ln>
          <a:effectLst>
            <a:outerShdw blurRad="357188" algn="bl" rotWithShape="0">
              <a:srgbClr val="000000">
                <a:alpha val="5000"/>
              </a:srgbClr>
            </a:outerShdw>
          </a:effectLst>
        </p:spPr>
        <p:txBody>
          <a:bodyPr spcFirstLastPara="1" wrap="square" lIns="91425" tIns="91425" rIns="91425" bIns="91425" anchor="ctr" anchorCtr="0">
            <a:noAutofit/>
          </a:bodyPr>
          <a:lstStyle/>
          <a:p>
            <a:pPr marL="405130" lvl="0" indent="-285750" algn="l" rtl="0">
              <a:spcBef>
                <a:spcPts val="0"/>
              </a:spcBef>
              <a:spcAft>
                <a:spcPts val="0"/>
              </a:spcAft>
              <a:buClr>
                <a:srgbClr val="825DC7"/>
              </a:buClr>
              <a:buSzPts val="1000"/>
              <a:buFont typeface="Arial" panose="020B0604020202020204" pitchFamily="34" charset="0"/>
              <a:buChar char="•"/>
            </a:pPr>
            <a:r>
              <a:rPr lang="en-GB" sz="1400">
                <a:solidFill>
                  <a:srgbClr val="825DC7"/>
                </a:solidFill>
                <a:ea typeface="YouTube Sans"/>
                <a:cs typeface="YouTube Sans"/>
                <a:sym typeface="YouTube Sans"/>
              </a:rPr>
              <a:t>Shift perceptions from Leaf Space being a </a:t>
            </a:r>
            <a:r>
              <a:rPr lang="en-GB" sz="1400" err="1">
                <a:solidFill>
                  <a:srgbClr val="825DC7"/>
                </a:solidFill>
                <a:ea typeface="YouTube Sans"/>
                <a:cs typeface="YouTube Sans"/>
                <a:sym typeface="YouTube Sans"/>
              </a:rPr>
              <a:t>smallsat</a:t>
            </a:r>
            <a:r>
              <a:rPr lang="en-GB" sz="1400">
                <a:solidFill>
                  <a:srgbClr val="825DC7"/>
                </a:solidFill>
                <a:ea typeface="YouTube Sans"/>
                <a:cs typeface="YouTube Sans"/>
                <a:sym typeface="YouTube Sans"/>
              </a:rPr>
              <a:t>/new space actor (young team) to a very professional, established and trustable organization</a:t>
            </a:r>
          </a:p>
          <a:p>
            <a:pPr marL="405130" lvl="0" indent="-285750" algn="l" rtl="0">
              <a:spcBef>
                <a:spcPts val="0"/>
              </a:spcBef>
              <a:spcAft>
                <a:spcPts val="0"/>
              </a:spcAft>
              <a:buClr>
                <a:srgbClr val="825DC7"/>
              </a:buClr>
              <a:buSzPts val="1000"/>
              <a:buFont typeface="Arial" panose="020B0604020202020204" pitchFamily="34" charset="0"/>
              <a:buChar char="•"/>
            </a:pPr>
            <a:r>
              <a:rPr lang="en-GB" sz="1400" b="1">
                <a:solidFill>
                  <a:srgbClr val="825DC7"/>
                </a:solidFill>
                <a:ea typeface="YouTube Sans"/>
                <a:cs typeface="YouTube Sans"/>
                <a:sym typeface="YouTube Sans"/>
              </a:rPr>
              <a:t>Promote USPs based on pain points</a:t>
            </a:r>
          </a:p>
          <a:p>
            <a:pPr marL="405130" lvl="0" indent="-285750" algn="l" rtl="0">
              <a:spcBef>
                <a:spcPts val="0"/>
              </a:spcBef>
              <a:spcAft>
                <a:spcPts val="0"/>
              </a:spcAft>
              <a:buClr>
                <a:srgbClr val="825DC7"/>
              </a:buClr>
              <a:buSzPts val="1000"/>
              <a:buFont typeface="Arial" panose="020B0604020202020204" pitchFamily="34" charset="0"/>
              <a:buChar char="•"/>
            </a:pPr>
            <a:r>
              <a:rPr lang="en-GB" sz="1400" b="1">
                <a:solidFill>
                  <a:srgbClr val="825DC7"/>
                </a:solidFill>
                <a:ea typeface="YouTube Sans"/>
                <a:cs typeface="YouTube Sans"/>
                <a:sym typeface="YouTube Sans"/>
              </a:rPr>
              <a:t>Use US media Payload, </a:t>
            </a:r>
            <a:r>
              <a:rPr lang="en-GB" sz="1400" b="1" err="1">
                <a:solidFill>
                  <a:srgbClr val="825DC7"/>
                </a:solidFill>
                <a:ea typeface="YouTube Sans"/>
                <a:cs typeface="YouTube Sans"/>
                <a:sym typeface="YouTube Sans"/>
              </a:rPr>
              <a:t>SpaceNews</a:t>
            </a:r>
            <a:r>
              <a:rPr lang="en-GB" sz="1400" b="1">
                <a:solidFill>
                  <a:srgbClr val="825DC7"/>
                </a:solidFill>
                <a:ea typeface="YouTube Sans"/>
                <a:cs typeface="YouTube Sans"/>
                <a:sym typeface="YouTube Sans"/>
              </a:rPr>
              <a:t> , Via Satellite to publish articles every quarter</a:t>
            </a:r>
            <a:endParaRPr sz="1400" b="1">
              <a:solidFill>
                <a:srgbClr val="825DC7"/>
              </a:solidFill>
              <a:ea typeface="YouTube Sans"/>
              <a:cs typeface="YouTube Sans"/>
              <a:sym typeface="YouTube Sans"/>
            </a:endParaRPr>
          </a:p>
        </p:txBody>
      </p:sp>
      <p:sp>
        <p:nvSpPr>
          <p:cNvPr id="10" name="Google Shape;248;p28">
            <a:extLst>
              <a:ext uri="{FF2B5EF4-FFF2-40B4-BE49-F238E27FC236}">
                <a16:creationId xmlns:a16="http://schemas.microsoft.com/office/drawing/2014/main" id="{F40BB87F-7DAA-B054-07D0-2017B55D1FE1}"/>
              </a:ext>
            </a:extLst>
          </p:cNvPr>
          <p:cNvSpPr/>
          <p:nvPr/>
        </p:nvSpPr>
        <p:spPr>
          <a:xfrm>
            <a:off x="10778824" y="3452370"/>
            <a:ext cx="938400" cy="1833300"/>
          </a:xfrm>
          <a:prstGeom prst="roundRect">
            <a:avLst>
              <a:gd name="adj" fmla="val 9580"/>
            </a:avLst>
          </a:prstGeom>
          <a:solidFill>
            <a:srgbClr val="F1F3F4"/>
          </a:solidFill>
          <a:ln w="9525" cap="flat" cmpd="sng">
            <a:solidFill>
              <a:srgbClr val="F1F3F4"/>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90000"/>
              </a:lnSpc>
              <a:spcBef>
                <a:spcPts val="0"/>
              </a:spcBef>
              <a:spcAft>
                <a:spcPts val="0"/>
              </a:spcAft>
              <a:buClr>
                <a:schemeClr val="dk1"/>
              </a:buClr>
              <a:buSzPts val="1100"/>
              <a:buFont typeface="Arial"/>
              <a:buNone/>
            </a:pPr>
            <a:r>
              <a:rPr lang="en-GB" sz="1100" b="1">
                <a:solidFill>
                  <a:srgbClr val="825DC7"/>
                </a:solidFill>
                <a:ea typeface="YouTube Sans"/>
                <a:cs typeface="YouTube Sans"/>
                <a:sym typeface="YouTube Sans"/>
              </a:rPr>
              <a:t>Our</a:t>
            </a:r>
            <a:endParaRPr sz="1100" b="1">
              <a:solidFill>
                <a:srgbClr val="825DC7"/>
              </a:solidFill>
              <a:ea typeface="YouTube Sans"/>
              <a:cs typeface="YouTube Sans"/>
              <a:sym typeface="YouTube Sans"/>
            </a:endParaRPr>
          </a:p>
          <a:p>
            <a:pPr marL="0" lvl="0" indent="0" algn="ctr" rtl="0">
              <a:lnSpc>
                <a:spcPct val="90000"/>
              </a:lnSpc>
              <a:spcBef>
                <a:spcPts val="0"/>
              </a:spcBef>
              <a:spcAft>
                <a:spcPts val="0"/>
              </a:spcAft>
              <a:buNone/>
            </a:pPr>
            <a:r>
              <a:rPr lang="en-GB" sz="1100" b="1">
                <a:solidFill>
                  <a:srgbClr val="825DC7"/>
                </a:solidFill>
                <a:ea typeface="YouTube Sans"/>
                <a:cs typeface="YouTube Sans"/>
                <a:sym typeface="YouTube Sans"/>
              </a:rPr>
              <a:t>Positioning</a:t>
            </a:r>
            <a:endParaRPr sz="1100" b="1">
              <a:solidFill>
                <a:srgbClr val="825DC7"/>
              </a:solidFill>
              <a:ea typeface="YouTube Sans"/>
              <a:cs typeface="YouTube Sans"/>
              <a:sym typeface="YouTube Sans"/>
            </a:endParaRPr>
          </a:p>
        </p:txBody>
      </p:sp>
      <p:sp>
        <p:nvSpPr>
          <p:cNvPr id="11" name="Google Shape;252;p28">
            <a:extLst>
              <a:ext uri="{FF2B5EF4-FFF2-40B4-BE49-F238E27FC236}">
                <a16:creationId xmlns:a16="http://schemas.microsoft.com/office/drawing/2014/main" id="{278B274C-C826-C300-FA4B-7DC1D07D98F6}"/>
              </a:ext>
            </a:extLst>
          </p:cNvPr>
          <p:cNvSpPr/>
          <p:nvPr/>
        </p:nvSpPr>
        <p:spPr>
          <a:xfrm>
            <a:off x="10704867" y="5519192"/>
            <a:ext cx="1251200" cy="656800"/>
          </a:xfrm>
          <a:prstGeom prst="roundRect">
            <a:avLst>
              <a:gd name="adj" fmla="val 9580"/>
            </a:avLst>
          </a:prstGeom>
          <a:solidFill>
            <a:srgbClr val="F1F3F4"/>
          </a:solidFill>
          <a:ln w="9525" cap="flat" cmpd="sng">
            <a:solidFill>
              <a:srgbClr val="F1F3F4"/>
            </a:solidFill>
            <a:prstDash val="solid"/>
            <a:round/>
            <a:headEnd type="none" w="sm" len="sm"/>
            <a:tailEnd type="none" w="sm" len="sm"/>
          </a:ln>
        </p:spPr>
        <p:txBody>
          <a:bodyPr spcFirstLastPara="1" wrap="square" lIns="0" tIns="121900" rIns="0" bIns="121900" anchor="ctr" anchorCtr="0">
            <a:noAutofit/>
          </a:bodyPr>
          <a:lstStyle/>
          <a:p>
            <a:pPr algn="ctr">
              <a:lnSpc>
                <a:spcPct val="90000"/>
              </a:lnSpc>
            </a:pPr>
            <a:r>
              <a:rPr lang="en-GB" sz="1200" b="1">
                <a:solidFill>
                  <a:srgbClr val="825DC7"/>
                </a:solidFill>
                <a:ea typeface="YouTube Sans"/>
                <a:cs typeface="YouTube Sans"/>
                <a:sym typeface="YouTube Sans"/>
              </a:rPr>
              <a:t>Our </a:t>
            </a:r>
            <a:endParaRPr sz="1200" b="1">
              <a:solidFill>
                <a:srgbClr val="825DC7"/>
              </a:solidFill>
              <a:ea typeface="YouTube Sans"/>
              <a:cs typeface="YouTube Sans"/>
              <a:sym typeface="YouTube Sans"/>
            </a:endParaRPr>
          </a:p>
          <a:p>
            <a:pPr algn="ctr">
              <a:lnSpc>
                <a:spcPct val="90000"/>
              </a:lnSpc>
            </a:pPr>
            <a:r>
              <a:rPr lang="en-GB" sz="1200" b="1">
                <a:solidFill>
                  <a:srgbClr val="825DC7"/>
                </a:solidFill>
                <a:ea typeface="YouTube Sans"/>
                <a:cs typeface="YouTube Sans"/>
                <a:sym typeface="YouTube Sans"/>
              </a:rPr>
              <a:t>Impact</a:t>
            </a:r>
            <a:endParaRPr sz="1200" b="1">
              <a:solidFill>
                <a:srgbClr val="825DC7"/>
              </a:solidFill>
              <a:ea typeface="YouTube Sans"/>
              <a:cs typeface="YouTube Sans"/>
              <a:sym typeface="YouTube Sans"/>
            </a:endParaRPr>
          </a:p>
        </p:txBody>
      </p:sp>
      <p:sp>
        <p:nvSpPr>
          <p:cNvPr id="12" name="Google Shape;254;p28">
            <a:extLst>
              <a:ext uri="{FF2B5EF4-FFF2-40B4-BE49-F238E27FC236}">
                <a16:creationId xmlns:a16="http://schemas.microsoft.com/office/drawing/2014/main" id="{E67C340C-32DC-3B30-2B55-924FF2711D84}"/>
              </a:ext>
            </a:extLst>
          </p:cNvPr>
          <p:cNvSpPr/>
          <p:nvPr/>
        </p:nvSpPr>
        <p:spPr>
          <a:xfrm>
            <a:off x="541767" y="5519692"/>
            <a:ext cx="1838800" cy="603600"/>
          </a:xfrm>
          <a:prstGeom prst="roundRect">
            <a:avLst>
              <a:gd name="adj" fmla="val 50000"/>
            </a:avLst>
          </a:prstGeom>
          <a:noFill/>
          <a:ln w="9525" cap="flat" cmpd="sng">
            <a:solidFill>
              <a:srgbClr val="825DC7"/>
            </a:solidFill>
            <a:prstDash val="solid"/>
            <a:round/>
            <a:headEnd type="none" w="sm" len="sm"/>
            <a:tailEnd type="none" w="sm" len="sm"/>
          </a:ln>
        </p:spPr>
        <p:txBody>
          <a:bodyPr spcFirstLastPara="1" wrap="square" lIns="121900" tIns="121900" rIns="121900" bIns="121900" anchor="ctr" anchorCtr="0">
            <a:noAutofit/>
          </a:bodyPr>
          <a:lstStyle/>
          <a:p>
            <a:pPr algn="ctr"/>
            <a:r>
              <a:rPr lang="en-GB" sz="1333" b="1">
                <a:solidFill>
                  <a:srgbClr val="825DC7"/>
                </a:solidFill>
                <a:latin typeface="YouTube Sans"/>
                <a:ea typeface="YouTube Sans"/>
                <a:cs typeface="YouTube Sans"/>
                <a:sym typeface="YouTube Sans"/>
              </a:rPr>
              <a:t>Key Results</a:t>
            </a:r>
            <a:endParaRPr sz="1333" b="1">
              <a:solidFill>
                <a:srgbClr val="825DC7"/>
              </a:solidFill>
              <a:latin typeface="YouTube Sans"/>
              <a:ea typeface="YouTube Sans"/>
              <a:cs typeface="YouTube Sans"/>
              <a:sym typeface="YouTube Sans"/>
            </a:endParaRPr>
          </a:p>
        </p:txBody>
      </p:sp>
    </p:spTree>
    <p:extLst>
      <p:ext uri="{BB962C8B-B14F-4D97-AF65-F5344CB8AC3E}">
        <p14:creationId xmlns:p14="http://schemas.microsoft.com/office/powerpoint/2010/main" val="2920088504"/>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B70D4-4533-4F0F-F1C1-B093538EB115}"/>
              </a:ext>
            </a:extLst>
          </p:cNvPr>
          <p:cNvSpPr>
            <a:spLocks noGrp="1"/>
          </p:cNvSpPr>
          <p:nvPr>
            <p:ph type="title"/>
          </p:nvPr>
        </p:nvSpPr>
        <p:spPr/>
        <p:txBody>
          <a:bodyPr/>
          <a:lstStyle/>
          <a:p>
            <a:r>
              <a:rPr lang="en-US"/>
              <a:t>Italy/Europe</a:t>
            </a:r>
          </a:p>
        </p:txBody>
      </p:sp>
      <p:sp>
        <p:nvSpPr>
          <p:cNvPr id="3" name="Text Placeholder 2">
            <a:extLst>
              <a:ext uri="{FF2B5EF4-FFF2-40B4-BE49-F238E27FC236}">
                <a16:creationId xmlns:a16="http://schemas.microsoft.com/office/drawing/2014/main" id="{962A28FA-0A35-0DE8-AB65-2D1400444938}"/>
              </a:ext>
            </a:extLst>
          </p:cNvPr>
          <p:cNvSpPr>
            <a:spLocks noGrp="1"/>
          </p:cNvSpPr>
          <p:nvPr>
            <p:ph type="body" idx="1"/>
          </p:nvPr>
        </p:nvSpPr>
        <p:spPr>
          <a:xfrm>
            <a:off x="1066540" y="1982567"/>
            <a:ext cx="4855289" cy="1391742"/>
          </a:xfrm>
        </p:spPr>
        <p:txBody>
          <a:bodyPr/>
          <a:lstStyle/>
          <a:p>
            <a:r>
              <a:rPr lang="en-US" sz="1200" b="1">
                <a:solidFill>
                  <a:srgbClr val="92E14D"/>
                </a:solidFill>
              </a:rPr>
              <a:t>Strengths	</a:t>
            </a:r>
          </a:p>
          <a:p>
            <a:pPr marL="228594" indent="-228594">
              <a:buFont typeface="Arial" panose="020B0604020202020204" pitchFamily="34" charset="0"/>
              <a:buChar char="•"/>
            </a:pPr>
            <a:r>
              <a:rPr lang="en-GB" sz="1200">
                <a:solidFill>
                  <a:srgbClr val="825DC7"/>
                </a:solidFill>
                <a:ea typeface="YouTube Sans"/>
                <a:cs typeface="YouTube Sans"/>
                <a:sym typeface="YouTube Sans"/>
              </a:rPr>
              <a:t>Leaf Space is established space commercial players e.g. D-Orbit, </a:t>
            </a:r>
            <a:r>
              <a:rPr lang="en-GB" sz="1200" err="1">
                <a:solidFill>
                  <a:srgbClr val="825DC7"/>
                </a:solidFill>
                <a:ea typeface="YouTube Sans"/>
                <a:cs typeface="YouTube Sans"/>
                <a:sym typeface="YouTube Sans"/>
              </a:rPr>
              <a:t>Argotec</a:t>
            </a:r>
            <a:endParaRPr lang="en-GB" sz="1200">
              <a:solidFill>
                <a:srgbClr val="825DC7"/>
              </a:solidFill>
              <a:ea typeface="YouTube Sans"/>
              <a:cs typeface="YouTube Sans"/>
              <a:sym typeface="YouTube Sans"/>
            </a:endParaRPr>
          </a:p>
          <a:p>
            <a:pPr marL="228594" indent="-228594">
              <a:buFont typeface="Arial" panose="020B0604020202020204" pitchFamily="34" charset="0"/>
              <a:buChar char="•"/>
            </a:pPr>
            <a:r>
              <a:rPr lang="en-GB" sz="1200">
                <a:solidFill>
                  <a:srgbClr val="825DC7"/>
                </a:solidFill>
                <a:ea typeface="YouTube Sans"/>
                <a:cs typeface="YouTube Sans"/>
                <a:sym typeface="YouTube Sans"/>
              </a:rPr>
              <a:t>Commercial contracts are increasing</a:t>
            </a:r>
          </a:p>
          <a:p>
            <a:pPr marL="228594" indent="-228594">
              <a:buFont typeface="Arial" panose="020B0604020202020204" pitchFamily="34" charset="0"/>
              <a:buChar char="•"/>
            </a:pPr>
            <a:r>
              <a:rPr lang="en-GB" sz="1200">
                <a:solidFill>
                  <a:srgbClr val="825DC7"/>
                </a:solidFill>
                <a:ea typeface="YouTube Sans"/>
                <a:cs typeface="YouTube Sans"/>
                <a:sym typeface="YouTube Sans"/>
              </a:rPr>
              <a:t>Leaf Space can be the natural partner for European space companies</a:t>
            </a:r>
          </a:p>
          <a:p>
            <a:endParaRPr lang="en-US" sz="1200"/>
          </a:p>
        </p:txBody>
      </p:sp>
      <p:sp>
        <p:nvSpPr>
          <p:cNvPr id="4" name="Text Placeholder 3">
            <a:extLst>
              <a:ext uri="{FF2B5EF4-FFF2-40B4-BE49-F238E27FC236}">
                <a16:creationId xmlns:a16="http://schemas.microsoft.com/office/drawing/2014/main" id="{92E54ADE-81BC-94A3-FC50-B7FDB9FCD90F}"/>
              </a:ext>
            </a:extLst>
          </p:cNvPr>
          <p:cNvSpPr>
            <a:spLocks noGrp="1"/>
          </p:cNvSpPr>
          <p:nvPr>
            <p:ph type="body" sz="quarter" idx="27"/>
          </p:nvPr>
        </p:nvSpPr>
        <p:spPr/>
        <p:txBody>
          <a:bodyPr/>
          <a:lstStyle/>
          <a:p>
            <a:endParaRPr lang="en-US"/>
          </a:p>
        </p:txBody>
      </p:sp>
      <p:sp>
        <p:nvSpPr>
          <p:cNvPr id="5" name="Text Placeholder 4">
            <a:extLst>
              <a:ext uri="{FF2B5EF4-FFF2-40B4-BE49-F238E27FC236}">
                <a16:creationId xmlns:a16="http://schemas.microsoft.com/office/drawing/2014/main" id="{496C3729-D22F-CDD0-E2A9-02466A7EE5FA}"/>
              </a:ext>
            </a:extLst>
          </p:cNvPr>
          <p:cNvSpPr>
            <a:spLocks noGrp="1"/>
          </p:cNvSpPr>
          <p:nvPr>
            <p:ph type="body" idx="28"/>
          </p:nvPr>
        </p:nvSpPr>
        <p:spPr>
          <a:xfrm>
            <a:off x="5798314" y="1982567"/>
            <a:ext cx="4473165" cy="1239342"/>
          </a:xfrm>
        </p:spPr>
        <p:txBody>
          <a:bodyPr/>
          <a:lstStyle/>
          <a:p>
            <a:pPr marL="0" indent="0">
              <a:buNone/>
            </a:pPr>
            <a:r>
              <a:rPr lang="en-US" sz="1200" b="1"/>
              <a:t>Weakness</a:t>
            </a:r>
          </a:p>
          <a:p>
            <a:pPr marL="228594" indent="-228594"/>
            <a:r>
              <a:rPr lang="en-GB" sz="1200">
                <a:solidFill>
                  <a:srgbClr val="825DC7"/>
                </a:solidFill>
                <a:ea typeface="YouTube Sans"/>
                <a:cs typeface="YouTube Sans"/>
                <a:sym typeface="YouTube Sans"/>
              </a:rPr>
              <a:t>Leaf Space has not enough exposure into Gov/Institutional landscape</a:t>
            </a:r>
          </a:p>
          <a:p>
            <a:pPr marL="228594" indent="-228594"/>
            <a:r>
              <a:rPr lang="en-GB" sz="1200">
                <a:solidFill>
                  <a:srgbClr val="825DC7"/>
                </a:solidFill>
                <a:ea typeface="YouTube Sans"/>
                <a:cs typeface="YouTube Sans"/>
                <a:sym typeface="YouTube Sans"/>
              </a:rPr>
              <a:t>Currently, Leaf Space doesn’t receive any fundings / grants</a:t>
            </a:r>
          </a:p>
          <a:p>
            <a:endParaRPr lang="en-US" sz="1200"/>
          </a:p>
          <a:p>
            <a:endParaRPr lang="en-US" sz="1200"/>
          </a:p>
        </p:txBody>
      </p:sp>
      <p:sp>
        <p:nvSpPr>
          <p:cNvPr id="6" name="TextBox 5">
            <a:extLst>
              <a:ext uri="{FF2B5EF4-FFF2-40B4-BE49-F238E27FC236}">
                <a16:creationId xmlns:a16="http://schemas.microsoft.com/office/drawing/2014/main" id="{143BBA83-3283-5B2B-A767-15280B694BB8}"/>
              </a:ext>
            </a:extLst>
          </p:cNvPr>
          <p:cNvSpPr txBox="1"/>
          <p:nvPr/>
        </p:nvSpPr>
        <p:spPr>
          <a:xfrm>
            <a:off x="1066541" y="1360715"/>
            <a:ext cx="9712284" cy="646331"/>
          </a:xfrm>
          <a:prstGeom prst="rect">
            <a:avLst/>
          </a:prstGeom>
          <a:noFill/>
          <a:ln>
            <a:solidFill>
              <a:srgbClr val="BBC7D6"/>
            </a:solidFill>
          </a:ln>
        </p:spPr>
        <p:txBody>
          <a:bodyPr wrap="square" rtlCol="0">
            <a:spAutoFit/>
          </a:bodyPr>
          <a:lstStyle/>
          <a:p>
            <a:r>
              <a:rPr lang="en-GB">
                <a:solidFill>
                  <a:srgbClr val="825DC7"/>
                </a:solidFill>
                <a:latin typeface="YouTube Sans"/>
                <a:ea typeface="YouTube Sans"/>
                <a:cs typeface="YouTube Sans"/>
                <a:sym typeface="YouTube Sans"/>
              </a:rPr>
              <a:t>Position Leaf Space into Institutional/Gov landscape to get fundings and grants from direct/indirect Italian Gov</a:t>
            </a:r>
          </a:p>
        </p:txBody>
      </p:sp>
      <p:sp>
        <p:nvSpPr>
          <p:cNvPr id="8" name="Google Shape;240;p28">
            <a:extLst>
              <a:ext uri="{FF2B5EF4-FFF2-40B4-BE49-F238E27FC236}">
                <a16:creationId xmlns:a16="http://schemas.microsoft.com/office/drawing/2014/main" id="{ACBDA2CC-F4D5-31A6-22AA-60514493F2C0}"/>
              </a:ext>
            </a:extLst>
          </p:cNvPr>
          <p:cNvSpPr/>
          <p:nvPr/>
        </p:nvSpPr>
        <p:spPr>
          <a:xfrm>
            <a:off x="10770574" y="2228609"/>
            <a:ext cx="1251200" cy="738000"/>
          </a:xfrm>
          <a:prstGeom prst="roundRect">
            <a:avLst>
              <a:gd name="adj" fmla="val 9580"/>
            </a:avLst>
          </a:prstGeom>
          <a:solidFill>
            <a:srgbClr val="F1F3F4"/>
          </a:solidFill>
          <a:ln w="9525" cap="flat" cmpd="sng">
            <a:solidFill>
              <a:srgbClr val="F1F3F4"/>
            </a:solidFill>
            <a:prstDash val="solid"/>
            <a:round/>
            <a:headEnd type="none" w="sm" len="sm"/>
            <a:tailEnd type="none" w="sm" len="sm"/>
          </a:ln>
        </p:spPr>
        <p:txBody>
          <a:bodyPr spcFirstLastPara="1" wrap="square" lIns="0" tIns="121900" rIns="0" bIns="121900" anchor="ctr" anchorCtr="0">
            <a:noAutofit/>
          </a:bodyPr>
          <a:lstStyle/>
          <a:p>
            <a:pPr algn="ctr">
              <a:lnSpc>
                <a:spcPct val="90000"/>
              </a:lnSpc>
            </a:pPr>
            <a:r>
              <a:rPr lang="en-GB" sz="1200" b="1">
                <a:solidFill>
                  <a:srgbClr val="825DC7"/>
                </a:solidFill>
                <a:ea typeface="YouTube Sans"/>
                <a:cs typeface="YouTube Sans"/>
                <a:sym typeface="YouTube Sans"/>
              </a:rPr>
              <a:t>Our</a:t>
            </a:r>
            <a:br>
              <a:rPr lang="en-GB" sz="1200" b="1">
                <a:solidFill>
                  <a:srgbClr val="825DC7"/>
                </a:solidFill>
                <a:ea typeface="YouTube Sans"/>
                <a:cs typeface="YouTube Sans"/>
                <a:sym typeface="YouTube Sans"/>
              </a:rPr>
            </a:br>
            <a:r>
              <a:rPr lang="en-GB" sz="1200" b="1">
                <a:solidFill>
                  <a:srgbClr val="825DC7"/>
                </a:solidFill>
                <a:ea typeface="YouTube Sans"/>
                <a:cs typeface="YouTube Sans"/>
                <a:sym typeface="YouTube Sans"/>
              </a:rPr>
              <a:t>Goal</a:t>
            </a:r>
            <a:endParaRPr sz="1200" b="1">
              <a:solidFill>
                <a:srgbClr val="825DC7"/>
              </a:solidFill>
              <a:ea typeface="YouTube Sans"/>
              <a:cs typeface="YouTube Sans"/>
              <a:sym typeface="YouTube Sans"/>
            </a:endParaRPr>
          </a:p>
        </p:txBody>
      </p:sp>
      <p:sp>
        <p:nvSpPr>
          <p:cNvPr id="10" name="Google Shape;243;p28">
            <a:extLst>
              <a:ext uri="{FF2B5EF4-FFF2-40B4-BE49-F238E27FC236}">
                <a16:creationId xmlns:a16="http://schemas.microsoft.com/office/drawing/2014/main" id="{30AB5FFC-D389-118B-DEE6-2D01105FD596}"/>
              </a:ext>
            </a:extLst>
          </p:cNvPr>
          <p:cNvSpPr/>
          <p:nvPr/>
        </p:nvSpPr>
        <p:spPr>
          <a:xfrm>
            <a:off x="999634" y="3496974"/>
            <a:ext cx="9100717" cy="505800"/>
          </a:xfrm>
          <a:prstGeom prst="round2SameRect">
            <a:avLst>
              <a:gd name="adj1" fmla="val 12111"/>
              <a:gd name="adj2" fmla="val 0"/>
            </a:avLst>
          </a:prstGeom>
          <a:solidFill>
            <a:srgbClr val="BBC7D6">
              <a:alpha val="24000"/>
            </a:srgbClr>
          </a:solidFill>
          <a:ln w="9525" cap="flat" cmpd="sng">
            <a:solidFill>
              <a:srgbClr val="FCE8E6"/>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GB" sz="2000" b="1">
                <a:solidFill>
                  <a:srgbClr val="825DC7"/>
                </a:solidFill>
                <a:ea typeface="YouTube Sans"/>
                <a:cs typeface="YouTube Sans"/>
                <a:sym typeface="YouTube Sans"/>
              </a:rPr>
              <a:t>Become a trusted partner for Gov/Institutional organizations </a:t>
            </a:r>
            <a:endParaRPr sz="2000">
              <a:solidFill>
                <a:srgbClr val="825DC7"/>
              </a:solidFill>
              <a:ea typeface="YouTube Sans"/>
              <a:cs typeface="YouTube Sans"/>
              <a:sym typeface="YouTube Sans"/>
            </a:endParaRPr>
          </a:p>
        </p:txBody>
      </p:sp>
      <p:sp>
        <p:nvSpPr>
          <p:cNvPr id="12" name="Google Shape;245;p28">
            <a:extLst>
              <a:ext uri="{FF2B5EF4-FFF2-40B4-BE49-F238E27FC236}">
                <a16:creationId xmlns:a16="http://schemas.microsoft.com/office/drawing/2014/main" id="{7F4C0FB8-407F-0C90-7D65-59376063F70D}"/>
              </a:ext>
            </a:extLst>
          </p:cNvPr>
          <p:cNvSpPr/>
          <p:nvPr/>
        </p:nvSpPr>
        <p:spPr>
          <a:xfrm>
            <a:off x="979714" y="3991623"/>
            <a:ext cx="9187543" cy="1327500"/>
          </a:xfrm>
          <a:prstGeom prst="rect">
            <a:avLst/>
          </a:prstGeom>
          <a:solidFill>
            <a:srgbClr val="BBC7D6">
              <a:alpha val="25000"/>
            </a:srgbClr>
          </a:solidFill>
          <a:ln w="9525" cap="flat" cmpd="sng">
            <a:solidFill>
              <a:srgbClr val="FCE8E6"/>
            </a:solidFill>
            <a:prstDash val="solid"/>
            <a:round/>
            <a:headEnd type="none" w="sm" len="sm"/>
            <a:tailEnd type="none" w="sm" len="sm"/>
          </a:ln>
          <a:effectLst>
            <a:outerShdw blurRad="357188" algn="bl" rotWithShape="0">
              <a:srgbClr val="000000">
                <a:alpha val="5000"/>
              </a:srgbClr>
            </a:outerShdw>
          </a:effectLst>
        </p:spPr>
        <p:txBody>
          <a:bodyPr spcFirstLastPara="1" wrap="square" lIns="91425" tIns="91425" rIns="91425" bIns="91425" anchor="ctr" anchorCtr="0">
            <a:noAutofit/>
          </a:bodyPr>
          <a:lstStyle/>
          <a:p>
            <a:pPr marL="405130" lvl="0" indent="-285750" algn="l" rtl="0">
              <a:spcBef>
                <a:spcPts val="0"/>
              </a:spcBef>
              <a:spcAft>
                <a:spcPts val="0"/>
              </a:spcAft>
              <a:buClr>
                <a:srgbClr val="825DC7"/>
              </a:buClr>
              <a:buSzPts val="1000"/>
              <a:buFont typeface="Arial" panose="020B0604020202020204" pitchFamily="34" charset="0"/>
              <a:buChar char="•"/>
            </a:pPr>
            <a:r>
              <a:rPr lang="en-GB" sz="1400">
                <a:solidFill>
                  <a:srgbClr val="825DC7"/>
                </a:solidFill>
                <a:ea typeface="YouTube Sans"/>
                <a:cs typeface="YouTube Sans"/>
                <a:sym typeface="YouTube Sans"/>
              </a:rPr>
              <a:t>Shift perceptions from Leaf Space being a </a:t>
            </a:r>
            <a:r>
              <a:rPr lang="en-GB" sz="1400" err="1">
                <a:solidFill>
                  <a:srgbClr val="825DC7"/>
                </a:solidFill>
                <a:ea typeface="YouTube Sans"/>
                <a:cs typeface="YouTube Sans"/>
                <a:sym typeface="YouTube Sans"/>
              </a:rPr>
              <a:t>smallsat</a:t>
            </a:r>
            <a:r>
              <a:rPr lang="en-GB" sz="1400">
                <a:solidFill>
                  <a:srgbClr val="825DC7"/>
                </a:solidFill>
                <a:ea typeface="YouTube Sans"/>
                <a:cs typeface="YouTube Sans"/>
                <a:sym typeface="YouTube Sans"/>
              </a:rPr>
              <a:t>/new space actor (young team) to a very professional, established and trustable organization</a:t>
            </a:r>
            <a:endParaRPr sz="1400" b="1">
              <a:solidFill>
                <a:srgbClr val="825DC7"/>
              </a:solidFill>
              <a:ea typeface="YouTube Sans"/>
              <a:cs typeface="YouTube Sans"/>
              <a:sym typeface="YouTube Sans"/>
            </a:endParaRPr>
          </a:p>
          <a:p>
            <a:pPr marL="405130" lvl="0" indent="-285750" algn="l" rtl="0">
              <a:spcBef>
                <a:spcPts val="400"/>
              </a:spcBef>
              <a:spcAft>
                <a:spcPts val="0"/>
              </a:spcAft>
              <a:buClr>
                <a:srgbClr val="825DC7"/>
              </a:buClr>
              <a:buSzPts val="1000"/>
              <a:buFont typeface="Arial" panose="020B0604020202020204" pitchFamily="34" charset="0"/>
              <a:buChar char="•"/>
            </a:pPr>
            <a:r>
              <a:rPr lang="en-GB" sz="1400">
                <a:solidFill>
                  <a:srgbClr val="825DC7"/>
                </a:solidFill>
                <a:ea typeface="YouTube Sans"/>
                <a:cs typeface="YouTube Sans"/>
                <a:sym typeface="YouTube Sans"/>
              </a:rPr>
              <a:t>Define a specific offering (Leaf Key -&gt; Leaf Exclusive) to address this target customer segment and go after small size project to address the segment (use partners)</a:t>
            </a:r>
            <a:endParaRPr sz="1400" b="1">
              <a:solidFill>
                <a:srgbClr val="825DC7"/>
              </a:solidFill>
              <a:ea typeface="YouTube Sans"/>
              <a:cs typeface="YouTube Sans"/>
              <a:sym typeface="YouTube Sans"/>
            </a:endParaRPr>
          </a:p>
          <a:p>
            <a:pPr marL="405130" lvl="0" indent="-285750" algn="l" rtl="0">
              <a:spcBef>
                <a:spcPts val="400"/>
              </a:spcBef>
              <a:spcAft>
                <a:spcPts val="0"/>
              </a:spcAft>
              <a:buClr>
                <a:srgbClr val="825DC7"/>
              </a:buClr>
              <a:buSzPts val="1000"/>
              <a:buFont typeface="Arial" panose="020B0604020202020204" pitchFamily="34" charset="0"/>
              <a:buChar char="•"/>
            </a:pPr>
            <a:r>
              <a:rPr lang="en-GB" sz="1400">
                <a:solidFill>
                  <a:srgbClr val="825DC7"/>
                </a:solidFill>
                <a:ea typeface="YouTube Sans"/>
                <a:cs typeface="YouTube Sans"/>
                <a:sym typeface="YouTube Sans"/>
              </a:rPr>
              <a:t>Drive awareness about this new “Product line” toward the target audience</a:t>
            </a:r>
            <a:endParaRPr sz="1400" b="1">
              <a:solidFill>
                <a:srgbClr val="825DC7"/>
              </a:solidFill>
              <a:ea typeface="YouTube Sans"/>
              <a:cs typeface="YouTube Sans"/>
              <a:sym typeface="YouTube Sans"/>
            </a:endParaRPr>
          </a:p>
        </p:txBody>
      </p:sp>
      <p:sp>
        <p:nvSpPr>
          <p:cNvPr id="13" name="Google Shape;248;p28">
            <a:extLst>
              <a:ext uri="{FF2B5EF4-FFF2-40B4-BE49-F238E27FC236}">
                <a16:creationId xmlns:a16="http://schemas.microsoft.com/office/drawing/2014/main" id="{B57B3631-0766-4562-2B37-83FBA6829D75}"/>
              </a:ext>
            </a:extLst>
          </p:cNvPr>
          <p:cNvSpPr/>
          <p:nvPr/>
        </p:nvSpPr>
        <p:spPr>
          <a:xfrm>
            <a:off x="10778824" y="3452370"/>
            <a:ext cx="938400" cy="1833300"/>
          </a:xfrm>
          <a:prstGeom prst="roundRect">
            <a:avLst>
              <a:gd name="adj" fmla="val 9580"/>
            </a:avLst>
          </a:prstGeom>
          <a:solidFill>
            <a:srgbClr val="F1F3F4"/>
          </a:solidFill>
          <a:ln w="9525" cap="flat" cmpd="sng">
            <a:solidFill>
              <a:srgbClr val="F1F3F4"/>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90000"/>
              </a:lnSpc>
              <a:spcBef>
                <a:spcPts val="0"/>
              </a:spcBef>
              <a:spcAft>
                <a:spcPts val="0"/>
              </a:spcAft>
              <a:buClr>
                <a:schemeClr val="dk1"/>
              </a:buClr>
              <a:buSzPts val="1100"/>
              <a:buFont typeface="Arial"/>
              <a:buNone/>
            </a:pPr>
            <a:r>
              <a:rPr lang="en-GB" sz="1100" b="1">
                <a:solidFill>
                  <a:srgbClr val="825DC7"/>
                </a:solidFill>
                <a:ea typeface="YouTube Sans"/>
                <a:cs typeface="YouTube Sans"/>
                <a:sym typeface="YouTube Sans"/>
              </a:rPr>
              <a:t>Our</a:t>
            </a:r>
            <a:endParaRPr sz="1100" b="1">
              <a:solidFill>
                <a:srgbClr val="825DC7"/>
              </a:solidFill>
              <a:ea typeface="YouTube Sans"/>
              <a:cs typeface="YouTube Sans"/>
              <a:sym typeface="YouTube Sans"/>
            </a:endParaRPr>
          </a:p>
          <a:p>
            <a:pPr marL="0" lvl="0" indent="0" algn="ctr" rtl="0">
              <a:lnSpc>
                <a:spcPct val="90000"/>
              </a:lnSpc>
              <a:spcBef>
                <a:spcPts val="0"/>
              </a:spcBef>
              <a:spcAft>
                <a:spcPts val="0"/>
              </a:spcAft>
              <a:buNone/>
            </a:pPr>
            <a:r>
              <a:rPr lang="en-GB" sz="1100" b="1">
                <a:solidFill>
                  <a:srgbClr val="825DC7"/>
                </a:solidFill>
                <a:ea typeface="YouTube Sans"/>
                <a:cs typeface="YouTube Sans"/>
                <a:sym typeface="YouTube Sans"/>
              </a:rPr>
              <a:t>Positioning</a:t>
            </a:r>
            <a:endParaRPr sz="1100" b="1">
              <a:solidFill>
                <a:srgbClr val="825DC7"/>
              </a:solidFill>
              <a:ea typeface="YouTube Sans"/>
              <a:cs typeface="YouTube Sans"/>
              <a:sym typeface="YouTube Sans"/>
            </a:endParaRPr>
          </a:p>
        </p:txBody>
      </p:sp>
      <p:sp>
        <p:nvSpPr>
          <p:cNvPr id="14" name="Google Shape;252;p28">
            <a:extLst>
              <a:ext uri="{FF2B5EF4-FFF2-40B4-BE49-F238E27FC236}">
                <a16:creationId xmlns:a16="http://schemas.microsoft.com/office/drawing/2014/main" id="{AE1F8746-91F8-5A56-3389-A05C5F3521CE}"/>
              </a:ext>
            </a:extLst>
          </p:cNvPr>
          <p:cNvSpPr/>
          <p:nvPr/>
        </p:nvSpPr>
        <p:spPr>
          <a:xfrm>
            <a:off x="10704867" y="5519192"/>
            <a:ext cx="1251200" cy="656800"/>
          </a:xfrm>
          <a:prstGeom prst="roundRect">
            <a:avLst>
              <a:gd name="adj" fmla="val 9580"/>
            </a:avLst>
          </a:prstGeom>
          <a:solidFill>
            <a:srgbClr val="F1F3F4"/>
          </a:solidFill>
          <a:ln w="9525" cap="flat" cmpd="sng">
            <a:solidFill>
              <a:srgbClr val="F1F3F4"/>
            </a:solidFill>
            <a:prstDash val="solid"/>
            <a:round/>
            <a:headEnd type="none" w="sm" len="sm"/>
            <a:tailEnd type="none" w="sm" len="sm"/>
          </a:ln>
        </p:spPr>
        <p:txBody>
          <a:bodyPr spcFirstLastPara="1" wrap="square" lIns="0" tIns="121900" rIns="0" bIns="121900" anchor="ctr" anchorCtr="0">
            <a:noAutofit/>
          </a:bodyPr>
          <a:lstStyle/>
          <a:p>
            <a:pPr algn="ctr">
              <a:lnSpc>
                <a:spcPct val="90000"/>
              </a:lnSpc>
            </a:pPr>
            <a:r>
              <a:rPr lang="en-GB" sz="1200" b="1">
                <a:solidFill>
                  <a:srgbClr val="825DC7"/>
                </a:solidFill>
                <a:ea typeface="YouTube Sans"/>
                <a:cs typeface="YouTube Sans"/>
                <a:sym typeface="YouTube Sans"/>
              </a:rPr>
              <a:t>Our </a:t>
            </a:r>
            <a:endParaRPr sz="1200" b="1">
              <a:solidFill>
                <a:srgbClr val="825DC7"/>
              </a:solidFill>
              <a:ea typeface="YouTube Sans"/>
              <a:cs typeface="YouTube Sans"/>
              <a:sym typeface="YouTube Sans"/>
            </a:endParaRPr>
          </a:p>
          <a:p>
            <a:pPr algn="ctr">
              <a:lnSpc>
                <a:spcPct val="90000"/>
              </a:lnSpc>
            </a:pPr>
            <a:r>
              <a:rPr lang="en-GB" sz="1200" b="1">
                <a:solidFill>
                  <a:srgbClr val="825DC7"/>
                </a:solidFill>
                <a:ea typeface="YouTube Sans"/>
                <a:cs typeface="YouTube Sans"/>
                <a:sym typeface="YouTube Sans"/>
              </a:rPr>
              <a:t>Impact</a:t>
            </a:r>
            <a:endParaRPr sz="1200" b="1">
              <a:solidFill>
                <a:srgbClr val="825DC7"/>
              </a:solidFill>
              <a:ea typeface="YouTube Sans"/>
              <a:cs typeface="YouTube Sans"/>
              <a:sym typeface="YouTube Sans"/>
            </a:endParaRPr>
          </a:p>
        </p:txBody>
      </p:sp>
      <p:sp>
        <p:nvSpPr>
          <p:cNvPr id="15" name="Google Shape;254;p28">
            <a:extLst>
              <a:ext uri="{FF2B5EF4-FFF2-40B4-BE49-F238E27FC236}">
                <a16:creationId xmlns:a16="http://schemas.microsoft.com/office/drawing/2014/main" id="{C8086795-544B-6AF3-C22B-5F08965D8BA7}"/>
              </a:ext>
            </a:extLst>
          </p:cNvPr>
          <p:cNvSpPr/>
          <p:nvPr/>
        </p:nvSpPr>
        <p:spPr>
          <a:xfrm>
            <a:off x="541767" y="5519692"/>
            <a:ext cx="1838800" cy="603600"/>
          </a:xfrm>
          <a:prstGeom prst="roundRect">
            <a:avLst>
              <a:gd name="adj" fmla="val 50000"/>
            </a:avLst>
          </a:prstGeom>
          <a:noFill/>
          <a:ln w="9525" cap="flat" cmpd="sng">
            <a:solidFill>
              <a:srgbClr val="825DC7"/>
            </a:solidFill>
            <a:prstDash val="solid"/>
            <a:round/>
            <a:headEnd type="none" w="sm" len="sm"/>
            <a:tailEnd type="none" w="sm" len="sm"/>
          </a:ln>
        </p:spPr>
        <p:txBody>
          <a:bodyPr spcFirstLastPara="1" wrap="square" lIns="121900" tIns="121900" rIns="121900" bIns="121900" anchor="ctr" anchorCtr="0">
            <a:noAutofit/>
          </a:bodyPr>
          <a:lstStyle/>
          <a:p>
            <a:pPr algn="ctr"/>
            <a:r>
              <a:rPr lang="en-GB" sz="1333" b="1">
                <a:solidFill>
                  <a:srgbClr val="825DC7"/>
                </a:solidFill>
                <a:ea typeface="YouTube Sans"/>
                <a:cs typeface="YouTube Sans"/>
                <a:sym typeface="YouTube Sans"/>
              </a:rPr>
              <a:t>Key Results</a:t>
            </a:r>
            <a:endParaRPr sz="1333" b="1">
              <a:solidFill>
                <a:srgbClr val="825DC7"/>
              </a:solidFill>
              <a:ea typeface="YouTube Sans"/>
              <a:cs typeface="YouTube Sans"/>
              <a:sym typeface="YouTube Sans"/>
            </a:endParaRPr>
          </a:p>
        </p:txBody>
      </p:sp>
      <p:sp>
        <p:nvSpPr>
          <p:cNvPr id="16" name="Google Shape;257;p28">
            <a:extLst>
              <a:ext uri="{FF2B5EF4-FFF2-40B4-BE49-F238E27FC236}">
                <a16:creationId xmlns:a16="http://schemas.microsoft.com/office/drawing/2014/main" id="{11A53634-D170-C824-56EF-7B819BC030C0}"/>
              </a:ext>
            </a:extLst>
          </p:cNvPr>
          <p:cNvSpPr txBox="1"/>
          <p:nvPr/>
        </p:nvSpPr>
        <p:spPr>
          <a:xfrm>
            <a:off x="2201949" y="5501693"/>
            <a:ext cx="8269200" cy="410241"/>
          </a:xfrm>
          <a:prstGeom prst="rect">
            <a:avLst/>
          </a:prstGeom>
          <a:noFill/>
          <a:ln>
            <a:noFill/>
          </a:ln>
        </p:spPr>
        <p:txBody>
          <a:bodyPr spcFirstLastPara="1" wrap="square" lIns="182867" tIns="0" rIns="182867" bIns="0" anchor="t" anchorCtr="0">
            <a:spAutoFit/>
          </a:bodyPr>
          <a:lstStyle/>
          <a:p>
            <a:pPr marL="609585" indent="-389457">
              <a:buClr>
                <a:srgbClr val="825DC7"/>
              </a:buClr>
              <a:buSzPts val="1000"/>
              <a:buFont typeface="YouTube Sans Medium"/>
              <a:buChar char="●"/>
            </a:pPr>
            <a:endParaRPr lang="en-US" sz="1333">
              <a:solidFill>
                <a:srgbClr val="825DC7"/>
              </a:solidFill>
              <a:latin typeface="YouTube Sans Medium"/>
              <a:ea typeface="YouTube Sans Medium"/>
              <a:cs typeface="YouTube Sans Medium"/>
              <a:sym typeface="YouTube Sans Medium"/>
            </a:endParaRPr>
          </a:p>
          <a:p>
            <a:pPr marL="220128">
              <a:buClr>
                <a:srgbClr val="825DC7"/>
              </a:buClr>
              <a:buSzPts val="1000"/>
            </a:pPr>
            <a:endParaRPr sz="1333">
              <a:solidFill>
                <a:srgbClr val="825DC7"/>
              </a:solidFill>
              <a:latin typeface="YouTube Sans"/>
              <a:ea typeface="YouTube Sans"/>
              <a:cs typeface="YouTube Sans"/>
              <a:sym typeface="YouTube Sans"/>
            </a:endParaRPr>
          </a:p>
        </p:txBody>
      </p:sp>
    </p:spTree>
    <p:extLst>
      <p:ext uri="{BB962C8B-B14F-4D97-AF65-F5344CB8AC3E}">
        <p14:creationId xmlns:p14="http://schemas.microsoft.com/office/powerpoint/2010/main" val="1423180835"/>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D2046D-4570-850D-1A58-2B634E0F6B2A}"/>
              </a:ext>
            </a:extLst>
          </p:cNvPr>
          <p:cNvSpPr>
            <a:spLocks noGrp="1"/>
          </p:cNvSpPr>
          <p:nvPr>
            <p:ph type="body" idx="1"/>
          </p:nvPr>
        </p:nvSpPr>
        <p:spPr/>
        <p:txBody>
          <a:bodyPr/>
          <a:lstStyle/>
          <a:p>
            <a:r>
              <a:rPr lang="it-IT">
                <a:solidFill>
                  <a:schemeClr val="tx1"/>
                </a:solidFill>
              </a:rPr>
              <a:t>India </a:t>
            </a:r>
            <a:r>
              <a:rPr lang="it-IT" err="1">
                <a:solidFill>
                  <a:schemeClr val="tx1"/>
                </a:solidFill>
              </a:rPr>
              <a:t>has</a:t>
            </a:r>
            <a:r>
              <a:rPr lang="it-IT">
                <a:solidFill>
                  <a:schemeClr val="tx1"/>
                </a:solidFill>
              </a:rPr>
              <a:t> </a:t>
            </a:r>
            <a:r>
              <a:rPr lang="it-IT" err="1">
                <a:solidFill>
                  <a:schemeClr val="tx1"/>
                </a:solidFill>
              </a:rPr>
              <a:t>begun</a:t>
            </a:r>
            <a:r>
              <a:rPr lang="it-IT">
                <a:solidFill>
                  <a:schemeClr val="tx1"/>
                </a:solidFill>
              </a:rPr>
              <a:t> giving more funds to commercial </a:t>
            </a:r>
            <a:r>
              <a:rPr lang="it-IT" err="1">
                <a:solidFill>
                  <a:schemeClr val="tx1"/>
                </a:solidFill>
              </a:rPr>
              <a:t>space</a:t>
            </a:r>
            <a:r>
              <a:rPr lang="it-IT">
                <a:solidFill>
                  <a:schemeClr val="tx1"/>
                </a:solidFill>
              </a:rPr>
              <a:t> </a:t>
            </a:r>
            <a:r>
              <a:rPr lang="it-IT" err="1">
                <a:solidFill>
                  <a:schemeClr val="tx1"/>
                </a:solidFill>
              </a:rPr>
              <a:t>sector</a:t>
            </a:r>
            <a:r>
              <a:rPr lang="it-IT">
                <a:solidFill>
                  <a:schemeClr val="tx1"/>
                </a:solidFill>
              </a:rPr>
              <a:t>. </a:t>
            </a:r>
          </a:p>
          <a:p>
            <a:r>
              <a:rPr lang="en-US" err="1">
                <a:solidFill>
                  <a:schemeClr val="tx1"/>
                </a:solidFill>
              </a:rPr>
              <a:t>Linkedin</a:t>
            </a:r>
            <a:r>
              <a:rPr lang="en-US">
                <a:solidFill>
                  <a:schemeClr val="tx1"/>
                </a:solidFill>
              </a:rPr>
              <a:t>: target employees of Indian </a:t>
            </a:r>
            <a:r>
              <a:rPr lang="en-US" err="1">
                <a:solidFill>
                  <a:schemeClr val="tx1"/>
                </a:solidFill>
              </a:rPr>
              <a:t>newspace</a:t>
            </a:r>
            <a:r>
              <a:rPr lang="en-US">
                <a:solidFill>
                  <a:schemeClr val="tx1"/>
                </a:solidFill>
              </a:rPr>
              <a:t> companies (satellite startups, space tech SMEs) and ISRO/DoS personnel (many senior ISRO scientists are on LinkedIn). India’s context, e.g. </a:t>
            </a:r>
            <a:r>
              <a:rPr lang="en-US" i="1">
                <a:solidFill>
                  <a:schemeClr val="tx1"/>
                </a:solidFill>
              </a:rPr>
              <a:t>“Supporting India’s next-gen satellite missions – Trusted by </a:t>
            </a:r>
            <a:r>
              <a:rPr lang="en-US" i="1" err="1">
                <a:solidFill>
                  <a:schemeClr val="tx1"/>
                </a:solidFill>
              </a:rPr>
              <a:t>Pixxel</a:t>
            </a:r>
            <a:r>
              <a:rPr lang="en-US" i="1">
                <a:solidFill>
                  <a:schemeClr val="tx1"/>
                </a:solidFill>
              </a:rPr>
              <a:t>”</a:t>
            </a:r>
            <a:r>
              <a:rPr lang="en-US">
                <a:solidFill>
                  <a:schemeClr val="tx1"/>
                </a:solidFill>
              </a:rPr>
              <a:t> to leverage social proof.</a:t>
            </a:r>
          </a:p>
          <a:p>
            <a:r>
              <a:rPr lang="it-IT" err="1">
                <a:solidFill>
                  <a:schemeClr val="tx1"/>
                </a:solidFill>
              </a:rPr>
              <a:t>Currently</a:t>
            </a:r>
            <a:r>
              <a:rPr lang="it-IT">
                <a:solidFill>
                  <a:schemeClr val="tx1"/>
                </a:solidFill>
              </a:rPr>
              <a:t> </a:t>
            </a:r>
            <a:r>
              <a:rPr lang="it-IT" err="1">
                <a:solidFill>
                  <a:schemeClr val="tx1"/>
                </a:solidFill>
              </a:rPr>
              <a:t>we</a:t>
            </a:r>
            <a:r>
              <a:rPr lang="it-IT">
                <a:solidFill>
                  <a:schemeClr val="tx1"/>
                </a:solidFill>
              </a:rPr>
              <a:t> </a:t>
            </a:r>
            <a:r>
              <a:rPr lang="it-IT" err="1">
                <a:solidFill>
                  <a:schemeClr val="tx1"/>
                </a:solidFill>
              </a:rPr>
              <a:t>attend</a:t>
            </a:r>
            <a:r>
              <a:rPr lang="it-IT">
                <a:solidFill>
                  <a:schemeClr val="tx1"/>
                </a:solidFill>
              </a:rPr>
              <a:t> the conferences </a:t>
            </a:r>
            <a:r>
              <a:rPr lang="it-IT" err="1">
                <a:solidFill>
                  <a:schemeClr val="tx1"/>
                </a:solidFill>
              </a:rPr>
              <a:t>since</a:t>
            </a:r>
            <a:r>
              <a:rPr lang="it-IT">
                <a:solidFill>
                  <a:schemeClr val="tx1"/>
                </a:solidFill>
              </a:rPr>
              <a:t> 2022</a:t>
            </a:r>
            <a:endParaRPr lang="en-US">
              <a:solidFill>
                <a:schemeClr val="tx1"/>
              </a:solidFill>
            </a:endParaRPr>
          </a:p>
          <a:p>
            <a:r>
              <a:rPr lang="en-US">
                <a:solidFill>
                  <a:schemeClr val="tx1"/>
                </a:solidFill>
              </a:rPr>
              <a:t>Regional Publications</a:t>
            </a:r>
          </a:p>
          <a:p>
            <a:pPr marL="342900" indent="-342900">
              <a:buAutoNum type="arabicPeriod"/>
            </a:pPr>
            <a:r>
              <a:rPr lang="en-US" b="1">
                <a:solidFill>
                  <a:schemeClr val="tx1"/>
                </a:solidFill>
              </a:rPr>
              <a:t>Economic Times Aerospace</a:t>
            </a:r>
          </a:p>
          <a:p>
            <a:pPr marL="342900" indent="-342900">
              <a:buAutoNum type="arabicPeriod"/>
            </a:pPr>
            <a:r>
              <a:rPr lang="en-GB" b="1">
                <a:solidFill>
                  <a:schemeClr val="tx1"/>
                </a:solidFill>
              </a:rPr>
              <a:t>Geospatial World</a:t>
            </a:r>
            <a:r>
              <a:rPr lang="en-GB">
                <a:solidFill>
                  <a:schemeClr val="tx1"/>
                </a:solidFill>
              </a:rPr>
              <a:t> (a media outlet popular in India’s space/geo community)</a:t>
            </a:r>
          </a:p>
          <a:p>
            <a:pPr marL="342900" indent="-342900">
              <a:buAutoNum type="arabicPeriod"/>
            </a:pPr>
            <a:endParaRPr lang="en-GB">
              <a:solidFill>
                <a:schemeClr val="tx1"/>
              </a:solidFill>
            </a:endParaRPr>
          </a:p>
          <a:p>
            <a:r>
              <a:rPr lang="en-GB">
                <a:solidFill>
                  <a:schemeClr val="tx1"/>
                </a:solidFill>
              </a:rPr>
              <a:t>KPIs: </a:t>
            </a:r>
          </a:p>
          <a:p>
            <a:pPr marL="342900" indent="-342900">
              <a:buAutoNum type="arabicPeriod"/>
            </a:pPr>
            <a:r>
              <a:rPr lang="en-GB">
                <a:solidFill>
                  <a:schemeClr val="tx1"/>
                </a:solidFill>
              </a:rPr>
              <a:t>Indian website traffic growth</a:t>
            </a:r>
          </a:p>
          <a:p>
            <a:pPr marL="342900" indent="-342900">
              <a:buAutoNum type="arabicPeriod"/>
            </a:pPr>
            <a:r>
              <a:rPr lang="en-GB">
                <a:solidFill>
                  <a:schemeClr val="tx1"/>
                </a:solidFill>
              </a:rPr>
              <a:t>Registration on website from India</a:t>
            </a:r>
          </a:p>
          <a:p>
            <a:pPr marL="342900" indent="-342900">
              <a:buAutoNum type="arabicPeriod"/>
            </a:pPr>
            <a:r>
              <a:rPr lang="en-GB">
                <a:solidFill>
                  <a:schemeClr val="tx1"/>
                </a:solidFill>
              </a:rPr>
              <a:t>Number of companies reaching out to Jai</a:t>
            </a:r>
            <a:endParaRPr lang="en-US">
              <a:solidFill>
                <a:schemeClr val="tx1"/>
              </a:solidFill>
            </a:endParaRPr>
          </a:p>
        </p:txBody>
      </p:sp>
      <p:sp>
        <p:nvSpPr>
          <p:cNvPr id="3" name="Title 2">
            <a:extLst>
              <a:ext uri="{FF2B5EF4-FFF2-40B4-BE49-F238E27FC236}">
                <a16:creationId xmlns:a16="http://schemas.microsoft.com/office/drawing/2014/main" id="{25E89D69-F86D-C715-399E-1740B775516B}"/>
              </a:ext>
            </a:extLst>
          </p:cNvPr>
          <p:cNvSpPr>
            <a:spLocks noGrp="1"/>
          </p:cNvSpPr>
          <p:nvPr>
            <p:ph type="title"/>
          </p:nvPr>
        </p:nvSpPr>
        <p:spPr/>
        <p:txBody>
          <a:bodyPr/>
          <a:lstStyle/>
          <a:p>
            <a:r>
              <a:rPr lang="it-IT"/>
              <a:t>India</a:t>
            </a:r>
            <a:endParaRPr lang="en-US"/>
          </a:p>
        </p:txBody>
      </p:sp>
      <p:sp>
        <p:nvSpPr>
          <p:cNvPr id="4" name="Text Placeholder 3">
            <a:extLst>
              <a:ext uri="{FF2B5EF4-FFF2-40B4-BE49-F238E27FC236}">
                <a16:creationId xmlns:a16="http://schemas.microsoft.com/office/drawing/2014/main" id="{9F847C66-6EA4-0C39-F719-F299EC73B352}"/>
              </a:ext>
            </a:extLst>
          </p:cNvPr>
          <p:cNvSpPr>
            <a:spLocks noGrp="1"/>
          </p:cNvSpPr>
          <p:nvPr>
            <p:ph type="body" sz="quarter" idx="27"/>
          </p:nvPr>
        </p:nvSpPr>
        <p:spPr/>
        <p:txBody>
          <a:bodyPr/>
          <a:lstStyle/>
          <a:p>
            <a:endParaRPr lang="en-US"/>
          </a:p>
        </p:txBody>
      </p:sp>
    </p:spTree>
    <p:extLst>
      <p:ext uri="{BB962C8B-B14F-4D97-AF65-F5344CB8AC3E}">
        <p14:creationId xmlns:p14="http://schemas.microsoft.com/office/powerpoint/2010/main" val="525133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C222AD-2275-A995-49EF-9FE40A3F8907}"/>
              </a:ext>
            </a:extLst>
          </p:cNvPr>
          <p:cNvSpPr>
            <a:spLocks noGrp="1"/>
          </p:cNvSpPr>
          <p:nvPr>
            <p:ph type="body" idx="1"/>
          </p:nvPr>
        </p:nvSpPr>
        <p:spPr/>
        <p:txBody>
          <a:bodyPr/>
          <a:lstStyle/>
          <a:p>
            <a:r>
              <a:rPr lang="it-IT">
                <a:solidFill>
                  <a:schemeClr val="tx1"/>
                </a:solidFill>
              </a:rPr>
              <a:t>Korea </a:t>
            </a:r>
            <a:r>
              <a:rPr lang="it-IT" err="1">
                <a:solidFill>
                  <a:schemeClr val="tx1"/>
                </a:solidFill>
              </a:rPr>
              <a:t>Aerospace</a:t>
            </a:r>
            <a:r>
              <a:rPr lang="it-IT">
                <a:solidFill>
                  <a:schemeClr val="tx1"/>
                </a:solidFill>
              </a:rPr>
              <a:t> </a:t>
            </a:r>
            <a:r>
              <a:rPr lang="it-IT" err="1">
                <a:solidFill>
                  <a:schemeClr val="tx1"/>
                </a:solidFill>
              </a:rPr>
              <a:t>Research</a:t>
            </a:r>
            <a:r>
              <a:rPr lang="it-IT">
                <a:solidFill>
                  <a:schemeClr val="tx1"/>
                </a:solidFill>
              </a:rPr>
              <a:t> Institute (KARI) and </a:t>
            </a:r>
            <a:r>
              <a:rPr lang="it-IT" err="1">
                <a:solidFill>
                  <a:schemeClr val="tx1"/>
                </a:solidFill>
              </a:rPr>
              <a:t>Korean</a:t>
            </a:r>
            <a:r>
              <a:rPr lang="it-IT">
                <a:solidFill>
                  <a:schemeClr val="tx1"/>
                </a:solidFill>
              </a:rPr>
              <a:t> </a:t>
            </a:r>
            <a:r>
              <a:rPr lang="it-IT" err="1">
                <a:solidFill>
                  <a:schemeClr val="tx1"/>
                </a:solidFill>
              </a:rPr>
              <a:t>Aerospace</a:t>
            </a:r>
            <a:r>
              <a:rPr lang="it-IT">
                <a:solidFill>
                  <a:schemeClr val="tx1"/>
                </a:solidFill>
              </a:rPr>
              <a:t> </a:t>
            </a:r>
            <a:r>
              <a:rPr lang="it-IT" err="1">
                <a:solidFill>
                  <a:schemeClr val="tx1"/>
                </a:solidFill>
              </a:rPr>
              <a:t>Adminstration</a:t>
            </a:r>
            <a:r>
              <a:rPr lang="it-IT">
                <a:solidFill>
                  <a:schemeClr val="tx1"/>
                </a:solidFill>
              </a:rPr>
              <a:t>(KASA)</a:t>
            </a:r>
          </a:p>
          <a:p>
            <a:endParaRPr lang="it-IT">
              <a:solidFill>
                <a:schemeClr val="tx1"/>
              </a:solidFill>
            </a:endParaRPr>
          </a:p>
          <a:p>
            <a:r>
              <a:rPr lang="it-IT">
                <a:solidFill>
                  <a:schemeClr val="tx1"/>
                </a:solidFill>
              </a:rPr>
              <a:t>Target </a:t>
            </a:r>
            <a:r>
              <a:rPr lang="it-IT" err="1">
                <a:solidFill>
                  <a:schemeClr val="tx1"/>
                </a:solidFill>
              </a:rPr>
              <a:t>employees</a:t>
            </a:r>
            <a:r>
              <a:rPr lang="it-IT">
                <a:solidFill>
                  <a:schemeClr val="tx1"/>
                </a:solidFill>
              </a:rPr>
              <a:t> from </a:t>
            </a:r>
            <a:r>
              <a:rPr lang="it-IT" err="1">
                <a:solidFill>
                  <a:schemeClr val="tx1"/>
                </a:solidFill>
              </a:rPr>
              <a:t>above</a:t>
            </a:r>
            <a:r>
              <a:rPr lang="it-IT">
                <a:solidFill>
                  <a:schemeClr val="tx1"/>
                </a:solidFill>
              </a:rPr>
              <a:t> to </a:t>
            </a:r>
            <a:r>
              <a:rPr lang="it-IT" err="1">
                <a:solidFill>
                  <a:schemeClr val="tx1"/>
                </a:solidFill>
              </a:rPr>
              <a:t>improve</a:t>
            </a:r>
            <a:r>
              <a:rPr lang="it-IT">
                <a:solidFill>
                  <a:schemeClr val="tx1"/>
                </a:solidFill>
              </a:rPr>
              <a:t> </a:t>
            </a:r>
            <a:r>
              <a:rPr lang="it-IT" err="1">
                <a:solidFill>
                  <a:schemeClr val="tx1"/>
                </a:solidFill>
              </a:rPr>
              <a:t>visibility</a:t>
            </a:r>
            <a:endParaRPr lang="it-IT">
              <a:solidFill>
                <a:schemeClr val="tx1"/>
              </a:solidFill>
            </a:endParaRPr>
          </a:p>
          <a:p>
            <a:endParaRPr lang="it-IT">
              <a:solidFill>
                <a:schemeClr val="tx1"/>
              </a:solidFill>
            </a:endParaRPr>
          </a:p>
          <a:p>
            <a:r>
              <a:rPr lang="it-IT" err="1">
                <a:solidFill>
                  <a:schemeClr val="tx1"/>
                </a:solidFill>
              </a:rPr>
              <a:t>Currently</a:t>
            </a:r>
            <a:r>
              <a:rPr lang="it-IT">
                <a:solidFill>
                  <a:schemeClr val="tx1"/>
                </a:solidFill>
              </a:rPr>
              <a:t> </a:t>
            </a:r>
            <a:r>
              <a:rPr lang="it-IT" err="1">
                <a:solidFill>
                  <a:schemeClr val="tx1"/>
                </a:solidFill>
              </a:rPr>
              <a:t>we</a:t>
            </a:r>
            <a:r>
              <a:rPr lang="it-IT">
                <a:solidFill>
                  <a:schemeClr val="tx1"/>
                </a:solidFill>
              </a:rPr>
              <a:t> </a:t>
            </a:r>
            <a:r>
              <a:rPr lang="it-IT" err="1">
                <a:solidFill>
                  <a:schemeClr val="tx1"/>
                </a:solidFill>
              </a:rPr>
              <a:t>attend</a:t>
            </a:r>
            <a:r>
              <a:rPr lang="it-IT">
                <a:solidFill>
                  <a:schemeClr val="tx1"/>
                </a:solidFill>
              </a:rPr>
              <a:t> the conferences </a:t>
            </a:r>
            <a:r>
              <a:rPr lang="it-IT" err="1">
                <a:solidFill>
                  <a:schemeClr val="tx1"/>
                </a:solidFill>
              </a:rPr>
              <a:t>since</a:t>
            </a:r>
            <a:r>
              <a:rPr lang="it-IT">
                <a:solidFill>
                  <a:schemeClr val="tx1"/>
                </a:solidFill>
              </a:rPr>
              <a:t> 2022</a:t>
            </a:r>
          </a:p>
          <a:p>
            <a:endParaRPr lang="it-IT">
              <a:solidFill>
                <a:schemeClr val="tx1"/>
              </a:solidFill>
            </a:endParaRPr>
          </a:p>
          <a:p>
            <a:r>
              <a:rPr lang="it-IT" err="1">
                <a:solidFill>
                  <a:schemeClr val="tx1"/>
                </a:solidFill>
              </a:rPr>
              <a:t>KPIs</a:t>
            </a:r>
            <a:endParaRPr lang="it-IT">
              <a:solidFill>
                <a:schemeClr val="tx1"/>
              </a:solidFill>
            </a:endParaRPr>
          </a:p>
          <a:p>
            <a:pPr marL="342900" indent="-342900">
              <a:buAutoNum type="arabicPeriod"/>
            </a:pPr>
            <a:r>
              <a:rPr lang="it-IT">
                <a:solidFill>
                  <a:schemeClr val="tx1"/>
                </a:solidFill>
              </a:rPr>
              <a:t>LinkedIn </a:t>
            </a:r>
            <a:r>
              <a:rPr lang="it-IT" err="1">
                <a:solidFill>
                  <a:schemeClr val="tx1"/>
                </a:solidFill>
              </a:rPr>
              <a:t>visibility</a:t>
            </a:r>
            <a:r>
              <a:rPr lang="it-IT">
                <a:solidFill>
                  <a:schemeClr val="tx1"/>
                </a:solidFill>
              </a:rPr>
              <a:t> </a:t>
            </a:r>
            <a:r>
              <a:rPr lang="it-IT" err="1">
                <a:solidFill>
                  <a:schemeClr val="tx1"/>
                </a:solidFill>
              </a:rPr>
              <a:t>growth</a:t>
            </a:r>
            <a:r>
              <a:rPr lang="it-IT">
                <a:solidFill>
                  <a:schemeClr val="tx1"/>
                </a:solidFill>
              </a:rPr>
              <a:t> from Korea</a:t>
            </a:r>
          </a:p>
          <a:p>
            <a:pPr marL="342900" indent="-342900">
              <a:buAutoNum type="arabicPeriod"/>
            </a:pPr>
            <a:r>
              <a:rPr lang="it-IT">
                <a:solidFill>
                  <a:schemeClr val="tx1"/>
                </a:solidFill>
              </a:rPr>
              <a:t>Website </a:t>
            </a:r>
            <a:r>
              <a:rPr lang="it-IT" err="1">
                <a:solidFill>
                  <a:schemeClr val="tx1"/>
                </a:solidFill>
              </a:rPr>
              <a:t>Views</a:t>
            </a:r>
            <a:endParaRPr lang="en-US">
              <a:solidFill>
                <a:schemeClr val="tx1"/>
              </a:solidFill>
            </a:endParaRPr>
          </a:p>
        </p:txBody>
      </p:sp>
      <p:sp>
        <p:nvSpPr>
          <p:cNvPr id="3" name="Title 2">
            <a:extLst>
              <a:ext uri="{FF2B5EF4-FFF2-40B4-BE49-F238E27FC236}">
                <a16:creationId xmlns:a16="http://schemas.microsoft.com/office/drawing/2014/main" id="{33647977-98E1-10D8-7249-5193A465AEDC}"/>
              </a:ext>
            </a:extLst>
          </p:cNvPr>
          <p:cNvSpPr>
            <a:spLocks noGrp="1"/>
          </p:cNvSpPr>
          <p:nvPr>
            <p:ph type="title"/>
          </p:nvPr>
        </p:nvSpPr>
        <p:spPr/>
        <p:txBody>
          <a:bodyPr/>
          <a:lstStyle/>
          <a:p>
            <a:r>
              <a:rPr lang="it-IT"/>
              <a:t>South Korea</a:t>
            </a:r>
            <a:endParaRPr lang="en-US"/>
          </a:p>
        </p:txBody>
      </p:sp>
      <p:sp>
        <p:nvSpPr>
          <p:cNvPr id="4" name="Text Placeholder 3">
            <a:extLst>
              <a:ext uri="{FF2B5EF4-FFF2-40B4-BE49-F238E27FC236}">
                <a16:creationId xmlns:a16="http://schemas.microsoft.com/office/drawing/2014/main" id="{7E7570CD-A55C-C9C1-5DE9-C4CCCE9186DC}"/>
              </a:ext>
            </a:extLst>
          </p:cNvPr>
          <p:cNvSpPr>
            <a:spLocks noGrp="1"/>
          </p:cNvSpPr>
          <p:nvPr>
            <p:ph type="body" sz="quarter" idx="27"/>
          </p:nvPr>
        </p:nvSpPr>
        <p:spPr/>
        <p:txBody>
          <a:bodyPr/>
          <a:lstStyle/>
          <a:p>
            <a:endParaRPr lang="en-US"/>
          </a:p>
        </p:txBody>
      </p:sp>
    </p:spTree>
    <p:extLst>
      <p:ext uri="{BB962C8B-B14F-4D97-AF65-F5344CB8AC3E}">
        <p14:creationId xmlns:p14="http://schemas.microsoft.com/office/powerpoint/2010/main" val="1612209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B17149-D52F-51CD-F4FD-547B35C05242}"/>
              </a:ext>
            </a:extLst>
          </p:cNvPr>
          <p:cNvSpPr>
            <a:spLocks noGrp="1"/>
          </p:cNvSpPr>
          <p:nvPr>
            <p:ph type="title"/>
          </p:nvPr>
        </p:nvSpPr>
        <p:spPr/>
        <p:txBody>
          <a:bodyPr/>
          <a:lstStyle/>
          <a:p>
            <a:r>
              <a:rPr lang="en-US"/>
              <a:t>Summary</a:t>
            </a:r>
          </a:p>
        </p:txBody>
      </p:sp>
      <p:sp>
        <p:nvSpPr>
          <p:cNvPr id="4" name="Text Placeholder 3">
            <a:extLst>
              <a:ext uri="{FF2B5EF4-FFF2-40B4-BE49-F238E27FC236}">
                <a16:creationId xmlns:a16="http://schemas.microsoft.com/office/drawing/2014/main" id="{782A08DB-F6A5-7123-2E7D-81F1309B5483}"/>
              </a:ext>
            </a:extLst>
          </p:cNvPr>
          <p:cNvSpPr>
            <a:spLocks noGrp="1"/>
          </p:cNvSpPr>
          <p:nvPr>
            <p:ph type="body" sz="quarter" idx="27"/>
          </p:nvPr>
        </p:nvSpPr>
        <p:spPr/>
        <p:txBody>
          <a:bodyPr/>
          <a:lstStyle/>
          <a:p>
            <a:endParaRPr lang="en-US"/>
          </a:p>
        </p:txBody>
      </p:sp>
      <p:graphicFrame>
        <p:nvGraphicFramePr>
          <p:cNvPr id="5" name="Table 4">
            <a:extLst>
              <a:ext uri="{FF2B5EF4-FFF2-40B4-BE49-F238E27FC236}">
                <a16:creationId xmlns:a16="http://schemas.microsoft.com/office/drawing/2014/main" id="{E980D714-F3B6-330C-A7FA-6C91E9C4E114}"/>
              </a:ext>
            </a:extLst>
          </p:cNvPr>
          <p:cNvGraphicFramePr>
            <a:graphicFrameLocks noGrp="1"/>
          </p:cNvGraphicFramePr>
          <p:nvPr>
            <p:extLst>
              <p:ext uri="{D42A27DB-BD31-4B8C-83A1-F6EECF244321}">
                <p14:modId xmlns:p14="http://schemas.microsoft.com/office/powerpoint/2010/main" val="337533278"/>
              </p:ext>
            </p:extLst>
          </p:nvPr>
        </p:nvGraphicFramePr>
        <p:xfrm>
          <a:off x="1078690" y="1574800"/>
          <a:ext cx="8127999" cy="24333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77449205"/>
                    </a:ext>
                  </a:extLst>
                </a:gridCol>
                <a:gridCol w="2709333">
                  <a:extLst>
                    <a:ext uri="{9D8B030D-6E8A-4147-A177-3AD203B41FA5}">
                      <a16:colId xmlns:a16="http://schemas.microsoft.com/office/drawing/2014/main" val="43245435"/>
                    </a:ext>
                  </a:extLst>
                </a:gridCol>
                <a:gridCol w="2709333">
                  <a:extLst>
                    <a:ext uri="{9D8B030D-6E8A-4147-A177-3AD203B41FA5}">
                      <a16:colId xmlns:a16="http://schemas.microsoft.com/office/drawing/2014/main" val="2189412429"/>
                    </a:ext>
                  </a:extLst>
                </a:gridCol>
              </a:tblGrid>
              <a:tr h="370840">
                <a:tc>
                  <a:txBody>
                    <a:bodyPr/>
                    <a:lstStyle/>
                    <a:p>
                      <a:r>
                        <a:rPr lang="en-US" sz="1600"/>
                        <a:t>Platform</a:t>
                      </a:r>
                    </a:p>
                  </a:txBody>
                  <a:tcPr>
                    <a:solidFill>
                      <a:srgbClr val="825DC7"/>
                    </a:solidFill>
                  </a:tcPr>
                </a:tc>
                <a:tc>
                  <a:txBody>
                    <a:bodyPr/>
                    <a:lstStyle/>
                    <a:p>
                      <a:r>
                        <a:rPr lang="en-US" sz="1600"/>
                        <a:t>Frequency</a:t>
                      </a:r>
                    </a:p>
                  </a:txBody>
                  <a:tcPr>
                    <a:solidFill>
                      <a:srgbClr val="825DC7"/>
                    </a:solidFill>
                  </a:tcPr>
                </a:tc>
                <a:tc>
                  <a:txBody>
                    <a:bodyPr/>
                    <a:lstStyle/>
                    <a:p>
                      <a:r>
                        <a:rPr lang="en-US" sz="1600"/>
                        <a:t>Costs</a:t>
                      </a:r>
                    </a:p>
                  </a:txBody>
                  <a:tcPr>
                    <a:solidFill>
                      <a:srgbClr val="825DC7"/>
                    </a:solidFill>
                  </a:tcPr>
                </a:tc>
                <a:extLst>
                  <a:ext uri="{0D108BD9-81ED-4DB2-BD59-A6C34878D82A}">
                    <a16:rowId xmlns:a16="http://schemas.microsoft.com/office/drawing/2014/main" val="3850918852"/>
                  </a:ext>
                </a:extLst>
              </a:tr>
              <a:tr h="370840">
                <a:tc>
                  <a:txBody>
                    <a:bodyPr/>
                    <a:lstStyle/>
                    <a:p>
                      <a:r>
                        <a:rPr lang="en-US" sz="1600"/>
                        <a:t>LinkedIn </a:t>
                      </a:r>
                    </a:p>
                  </a:txBody>
                  <a:tcPr/>
                </a:tc>
                <a:tc>
                  <a:txBody>
                    <a:bodyPr/>
                    <a:lstStyle/>
                    <a:p>
                      <a:r>
                        <a:rPr lang="en-US" sz="1600"/>
                        <a:t>2 posts/weekly</a:t>
                      </a:r>
                    </a:p>
                  </a:txBody>
                  <a:tcPr/>
                </a:tc>
                <a:tc>
                  <a:txBody>
                    <a:bodyPr/>
                    <a:lstStyle/>
                    <a:p>
                      <a:r>
                        <a:rPr lang="en-US" sz="1600"/>
                        <a:t>None</a:t>
                      </a:r>
                    </a:p>
                  </a:txBody>
                  <a:tcPr/>
                </a:tc>
                <a:extLst>
                  <a:ext uri="{0D108BD9-81ED-4DB2-BD59-A6C34878D82A}">
                    <a16:rowId xmlns:a16="http://schemas.microsoft.com/office/drawing/2014/main" val="1968221384"/>
                  </a:ext>
                </a:extLst>
              </a:tr>
              <a:tr h="370840">
                <a:tc>
                  <a:txBody>
                    <a:bodyPr/>
                    <a:lstStyle/>
                    <a:p>
                      <a:r>
                        <a:rPr lang="en-US" sz="1600"/>
                        <a:t>Press Release Website</a:t>
                      </a:r>
                    </a:p>
                  </a:txBody>
                  <a:tcPr/>
                </a:tc>
                <a:tc>
                  <a:txBody>
                    <a:bodyPr/>
                    <a:lstStyle/>
                    <a:p>
                      <a:r>
                        <a:rPr lang="en-US" sz="1600" dirty="0"/>
                        <a:t>2 PRs EOY 25</a:t>
                      </a:r>
                    </a:p>
                  </a:txBody>
                  <a:tcPr/>
                </a:tc>
                <a:tc>
                  <a:txBody>
                    <a:bodyPr/>
                    <a:lstStyle/>
                    <a:p>
                      <a:r>
                        <a:rPr lang="en-US" sz="1600"/>
                        <a:t>None</a:t>
                      </a:r>
                    </a:p>
                  </a:txBody>
                  <a:tcPr/>
                </a:tc>
                <a:extLst>
                  <a:ext uri="{0D108BD9-81ED-4DB2-BD59-A6C34878D82A}">
                    <a16:rowId xmlns:a16="http://schemas.microsoft.com/office/drawing/2014/main" val="282995002"/>
                  </a:ext>
                </a:extLst>
              </a:tr>
              <a:tr h="370840">
                <a:tc>
                  <a:txBody>
                    <a:bodyPr/>
                    <a:lstStyle/>
                    <a:p>
                      <a:r>
                        <a:rPr lang="en-US" sz="1600" dirty="0"/>
                        <a:t>Expert thought leadership posts</a:t>
                      </a:r>
                    </a:p>
                  </a:txBody>
                  <a:tcPr/>
                </a:tc>
                <a:tc>
                  <a:txBody>
                    <a:bodyPr/>
                    <a:lstStyle/>
                    <a:p>
                      <a:r>
                        <a:rPr lang="en-US" sz="1600" dirty="0"/>
                        <a:t>2 EOY 25</a:t>
                      </a:r>
                    </a:p>
                  </a:txBody>
                  <a:tcPr/>
                </a:tc>
                <a:tc>
                  <a:txBody>
                    <a:bodyPr/>
                    <a:lstStyle/>
                    <a:p>
                      <a:r>
                        <a:rPr lang="en-US" sz="1600"/>
                        <a:t>None</a:t>
                      </a:r>
                    </a:p>
                  </a:txBody>
                  <a:tcPr/>
                </a:tc>
                <a:extLst>
                  <a:ext uri="{0D108BD9-81ED-4DB2-BD59-A6C34878D82A}">
                    <a16:rowId xmlns:a16="http://schemas.microsoft.com/office/drawing/2014/main" val="3566463284"/>
                  </a:ext>
                </a:extLst>
              </a:tr>
              <a:tr h="370840">
                <a:tc>
                  <a:txBody>
                    <a:bodyPr/>
                    <a:lstStyle/>
                    <a:p>
                      <a:r>
                        <a:rPr lang="en-US" sz="1600"/>
                        <a:t>Media Publishing</a:t>
                      </a:r>
                    </a:p>
                  </a:txBody>
                  <a:tcPr/>
                </a:tc>
                <a:tc>
                  <a:txBody>
                    <a:bodyPr/>
                    <a:lstStyle/>
                    <a:p>
                      <a:r>
                        <a:rPr lang="en-US" sz="1600" dirty="0"/>
                        <a:t>3-4 EOY 25</a:t>
                      </a:r>
                    </a:p>
                  </a:txBody>
                  <a:tcPr/>
                </a:tc>
                <a:tc>
                  <a:txBody>
                    <a:bodyPr/>
                    <a:lstStyle/>
                    <a:p>
                      <a:r>
                        <a:rPr lang="en-US" sz="1600"/>
                        <a:t>2000/quarter</a:t>
                      </a:r>
                    </a:p>
                  </a:txBody>
                  <a:tcPr/>
                </a:tc>
                <a:extLst>
                  <a:ext uri="{0D108BD9-81ED-4DB2-BD59-A6C34878D82A}">
                    <a16:rowId xmlns:a16="http://schemas.microsoft.com/office/drawing/2014/main" val="19622320"/>
                  </a:ext>
                </a:extLst>
              </a:tr>
              <a:tr h="370840">
                <a:tc>
                  <a:txBody>
                    <a:bodyPr/>
                    <a:lstStyle/>
                    <a:p>
                      <a:r>
                        <a:rPr lang="en-US" sz="1600"/>
                        <a:t>Sponsored Advertising</a:t>
                      </a:r>
                    </a:p>
                  </a:txBody>
                  <a:tcPr/>
                </a:tc>
                <a:tc>
                  <a:txBody>
                    <a:bodyPr/>
                    <a:lstStyle/>
                    <a:p>
                      <a:r>
                        <a:rPr lang="en-US" sz="1600" dirty="0"/>
                        <a:t>Weekly campaigns</a:t>
                      </a:r>
                    </a:p>
                  </a:txBody>
                  <a:tcPr/>
                </a:tc>
                <a:tc>
                  <a:txBody>
                    <a:bodyPr/>
                    <a:lstStyle/>
                    <a:p>
                      <a:r>
                        <a:rPr lang="en-US" sz="1600" dirty="0"/>
                        <a:t>300 Euros/monthly</a:t>
                      </a:r>
                    </a:p>
                  </a:txBody>
                  <a:tcPr/>
                </a:tc>
                <a:extLst>
                  <a:ext uri="{0D108BD9-81ED-4DB2-BD59-A6C34878D82A}">
                    <a16:rowId xmlns:a16="http://schemas.microsoft.com/office/drawing/2014/main" val="2970812689"/>
                  </a:ext>
                </a:extLst>
              </a:tr>
            </a:tbl>
          </a:graphicData>
        </a:graphic>
      </p:graphicFrame>
    </p:spTree>
    <p:extLst>
      <p:ext uri="{BB962C8B-B14F-4D97-AF65-F5344CB8AC3E}">
        <p14:creationId xmlns:p14="http://schemas.microsoft.com/office/powerpoint/2010/main" val="3306278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C88355-9604-4B75-1028-2A5CF5F22D5E}"/>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E8B4DF1A-524D-C445-11A3-03166513134F}"/>
              </a:ext>
            </a:extLst>
          </p:cNvPr>
          <p:cNvSpPr>
            <a:spLocks noGrp="1"/>
          </p:cNvSpPr>
          <p:nvPr>
            <p:ph type="body" sz="quarter" idx="27"/>
          </p:nvPr>
        </p:nvSpPr>
        <p:spPr>
          <a:xfrm>
            <a:off x="11676553" y="1869728"/>
            <a:ext cx="264801" cy="261025"/>
          </a:xfrm>
        </p:spPr>
        <p:txBody>
          <a:bodyPr/>
          <a:lstStyle/>
          <a:p>
            <a:endParaRPr lang="en-US"/>
          </a:p>
        </p:txBody>
      </p:sp>
      <p:sp>
        <p:nvSpPr>
          <p:cNvPr id="8" name="Google Shape;267;p29">
            <a:extLst>
              <a:ext uri="{FF2B5EF4-FFF2-40B4-BE49-F238E27FC236}">
                <a16:creationId xmlns:a16="http://schemas.microsoft.com/office/drawing/2014/main" id="{C0EC8FB5-BCCC-70B8-1224-96B757FEE494}"/>
              </a:ext>
            </a:extLst>
          </p:cNvPr>
          <p:cNvSpPr/>
          <p:nvPr/>
        </p:nvSpPr>
        <p:spPr>
          <a:xfrm>
            <a:off x="69028" y="561262"/>
            <a:ext cx="2028900" cy="2334600"/>
          </a:xfrm>
          <a:prstGeom prst="rect">
            <a:avLst/>
          </a:prstGeom>
          <a:solidFill>
            <a:srgbClr val="D9EAD3"/>
          </a:solidFill>
          <a:ln w="9525" cap="flat" cmpd="sng">
            <a:solidFill>
              <a:srgbClr val="B6D7A8"/>
            </a:solidFill>
            <a:prstDash val="solid"/>
            <a:round/>
            <a:headEnd type="none" w="sm" len="sm"/>
            <a:tailEnd type="none" w="sm" len="sm"/>
          </a:ln>
          <a:effectLst>
            <a:outerShdw blurRad="357188"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300"/>
              </a:spcBef>
              <a:spcAft>
                <a:spcPts val="300"/>
              </a:spcAft>
              <a:buNone/>
            </a:pPr>
            <a:endParaRPr sz="1000">
              <a:latin typeface="YouTube Sans"/>
              <a:ea typeface="YouTube Sans"/>
              <a:cs typeface="YouTube Sans"/>
              <a:sym typeface="YouTube Sans"/>
            </a:endParaRPr>
          </a:p>
        </p:txBody>
      </p:sp>
      <p:sp>
        <p:nvSpPr>
          <p:cNvPr id="9" name="Google Shape;268;p29">
            <a:extLst>
              <a:ext uri="{FF2B5EF4-FFF2-40B4-BE49-F238E27FC236}">
                <a16:creationId xmlns:a16="http://schemas.microsoft.com/office/drawing/2014/main" id="{9D1168BE-CE06-F773-AA24-785DC1F3A9D1}"/>
              </a:ext>
            </a:extLst>
          </p:cNvPr>
          <p:cNvSpPr/>
          <p:nvPr/>
        </p:nvSpPr>
        <p:spPr>
          <a:xfrm>
            <a:off x="2193890" y="561262"/>
            <a:ext cx="2028900" cy="2334600"/>
          </a:xfrm>
          <a:prstGeom prst="rect">
            <a:avLst/>
          </a:prstGeom>
          <a:solidFill>
            <a:srgbClr val="D9EAD3"/>
          </a:solidFill>
          <a:ln w="9525" cap="flat" cmpd="sng">
            <a:solidFill>
              <a:srgbClr val="B6D7A8"/>
            </a:solidFill>
            <a:prstDash val="solid"/>
            <a:round/>
            <a:headEnd type="none" w="sm" len="sm"/>
            <a:tailEnd type="none" w="sm" len="sm"/>
          </a:ln>
          <a:effectLst>
            <a:outerShdw blurRad="357188"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300"/>
              </a:spcBef>
              <a:spcAft>
                <a:spcPts val="300"/>
              </a:spcAft>
              <a:buNone/>
            </a:pPr>
            <a:endParaRPr sz="1000">
              <a:latin typeface="YouTube Sans"/>
              <a:ea typeface="YouTube Sans"/>
              <a:cs typeface="YouTube Sans"/>
              <a:sym typeface="YouTube Sans"/>
            </a:endParaRPr>
          </a:p>
        </p:txBody>
      </p:sp>
      <p:sp>
        <p:nvSpPr>
          <p:cNvPr id="11" name="Google Shape;270;p29">
            <a:extLst>
              <a:ext uri="{FF2B5EF4-FFF2-40B4-BE49-F238E27FC236}">
                <a16:creationId xmlns:a16="http://schemas.microsoft.com/office/drawing/2014/main" id="{E533F9BE-FFBC-1A1A-4351-6049E74B2A77}"/>
              </a:ext>
            </a:extLst>
          </p:cNvPr>
          <p:cNvSpPr txBox="1"/>
          <p:nvPr/>
        </p:nvSpPr>
        <p:spPr>
          <a:xfrm>
            <a:off x="69040" y="109037"/>
            <a:ext cx="2028900" cy="415500"/>
          </a:xfrm>
          <a:prstGeom prst="rect">
            <a:avLst/>
          </a:prstGeom>
          <a:solidFill>
            <a:srgbClr val="674EA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500" b="1">
                <a:solidFill>
                  <a:srgbClr val="FFFFFF"/>
                </a:solidFill>
                <a:latin typeface="Google Sans"/>
                <a:ea typeface="Google Sans"/>
                <a:cs typeface="Google Sans"/>
                <a:sym typeface="Google Sans"/>
              </a:rPr>
              <a:t>Q3</a:t>
            </a:r>
            <a:endParaRPr sz="1500" b="1">
              <a:solidFill>
                <a:srgbClr val="FFFFFF"/>
              </a:solidFill>
              <a:latin typeface="Google Sans"/>
              <a:ea typeface="Google Sans"/>
              <a:cs typeface="Google Sans"/>
              <a:sym typeface="Google Sans"/>
            </a:endParaRPr>
          </a:p>
        </p:txBody>
      </p:sp>
      <p:sp>
        <p:nvSpPr>
          <p:cNvPr id="12" name="Google Shape;271;p29">
            <a:extLst>
              <a:ext uri="{FF2B5EF4-FFF2-40B4-BE49-F238E27FC236}">
                <a16:creationId xmlns:a16="http://schemas.microsoft.com/office/drawing/2014/main" id="{DDA04123-4D31-39B2-41C8-AC0C8F88D3E1}"/>
              </a:ext>
            </a:extLst>
          </p:cNvPr>
          <p:cNvSpPr txBox="1"/>
          <p:nvPr/>
        </p:nvSpPr>
        <p:spPr>
          <a:xfrm>
            <a:off x="2193890" y="109037"/>
            <a:ext cx="2028900" cy="415500"/>
          </a:xfrm>
          <a:prstGeom prst="rect">
            <a:avLst/>
          </a:prstGeom>
          <a:solidFill>
            <a:srgbClr val="674EA7"/>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500" b="1">
                <a:solidFill>
                  <a:srgbClr val="FFFFFF"/>
                </a:solidFill>
                <a:latin typeface="Google Sans"/>
                <a:ea typeface="Google Sans"/>
                <a:cs typeface="Google Sans"/>
                <a:sym typeface="Google Sans"/>
              </a:rPr>
              <a:t>Q4</a:t>
            </a:r>
            <a:endParaRPr sz="1500" b="1">
              <a:solidFill>
                <a:srgbClr val="FFFFFF"/>
              </a:solidFill>
              <a:latin typeface="Google Sans"/>
              <a:ea typeface="Google Sans"/>
              <a:cs typeface="Google Sans"/>
              <a:sym typeface="Google Sans"/>
            </a:endParaRPr>
          </a:p>
        </p:txBody>
      </p:sp>
      <p:sp>
        <p:nvSpPr>
          <p:cNvPr id="13" name="Google Shape;272;p29">
            <a:extLst>
              <a:ext uri="{FF2B5EF4-FFF2-40B4-BE49-F238E27FC236}">
                <a16:creationId xmlns:a16="http://schemas.microsoft.com/office/drawing/2014/main" id="{73DB4728-E0B0-477A-0378-45A14C2D3FD1}"/>
              </a:ext>
            </a:extLst>
          </p:cNvPr>
          <p:cNvSpPr txBox="1"/>
          <p:nvPr/>
        </p:nvSpPr>
        <p:spPr>
          <a:xfrm>
            <a:off x="132927" y="652662"/>
            <a:ext cx="4020037" cy="250800"/>
          </a:xfrm>
          <a:prstGeom prst="rect">
            <a:avLst/>
          </a:prstGeom>
          <a:solidFill>
            <a:srgbClr val="B6D7A8"/>
          </a:solidFill>
          <a:ln>
            <a:noFill/>
          </a:ln>
        </p:spPr>
        <p:txBody>
          <a:bodyPr spcFirstLastPara="1" wrap="square" lIns="137150" tIns="91425" rIns="137150" bIns="73150"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GB" sz="700">
                <a:latin typeface="YouTube Sans"/>
                <a:ea typeface="YouTube Sans"/>
                <a:cs typeface="YouTube Sans"/>
                <a:sym typeface="YouTube Sans"/>
              </a:rPr>
              <a:t>Performance Measurement &amp; Reporting vs KPI’s</a:t>
            </a:r>
            <a:endParaRPr sz="700">
              <a:latin typeface="YouTube Sans"/>
              <a:ea typeface="YouTube Sans"/>
              <a:cs typeface="YouTube Sans"/>
              <a:sym typeface="YouTube Sans"/>
            </a:endParaRPr>
          </a:p>
        </p:txBody>
      </p:sp>
      <p:sp>
        <p:nvSpPr>
          <p:cNvPr id="17" name="Google Shape;276;p29">
            <a:extLst>
              <a:ext uri="{FF2B5EF4-FFF2-40B4-BE49-F238E27FC236}">
                <a16:creationId xmlns:a16="http://schemas.microsoft.com/office/drawing/2014/main" id="{DC0E549E-A88B-7E20-6584-3A815D491A0A}"/>
              </a:ext>
            </a:extLst>
          </p:cNvPr>
          <p:cNvSpPr txBox="1"/>
          <p:nvPr/>
        </p:nvSpPr>
        <p:spPr>
          <a:xfrm>
            <a:off x="132928" y="994862"/>
            <a:ext cx="1901100" cy="250800"/>
          </a:xfrm>
          <a:prstGeom prst="rect">
            <a:avLst/>
          </a:prstGeom>
          <a:solidFill>
            <a:srgbClr val="B6D7A8"/>
          </a:solidFill>
          <a:ln>
            <a:noFill/>
          </a:ln>
        </p:spPr>
        <p:txBody>
          <a:bodyPr spcFirstLastPara="1" wrap="square" lIns="137150" tIns="91425" rIns="137150" bIns="73150"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GB" sz="700">
                <a:latin typeface="YouTube Sans"/>
                <a:ea typeface="YouTube Sans"/>
                <a:cs typeface="YouTube Sans"/>
                <a:sym typeface="YouTube Sans"/>
              </a:rPr>
              <a:t>Launch new content across </a:t>
            </a:r>
            <a:r>
              <a:rPr lang="en-GB" sz="700" err="1">
                <a:latin typeface="YouTube Sans"/>
                <a:ea typeface="YouTube Sans"/>
                <a:cs typeface="YouTube Sans"/>
                <a:sym typeface="YouTube Sans"/>
              </a:rPr>
              <a:t>Linkedin</a:t>
            </a:r>
            <a:endParaRPr sz="700">
              <a:latin typeface="YouTube Sans"/>
              <a:ea typeface="YouTube Sans"/>
              <a:cs typeface="YouTube Sans"/>
              <a:sym typeface="YouTube Sans"/>
            </a:endParaRPr>
          </a:p>
        </p:txBody>
      </p:sp>
      <p:sp>
        <p:nvSpPr>
          <p:cNvPr id="18" name="Google Shape;277;p29">
            <a:extLst>
              <a:ext uri="{FF2B5EF4-FFF2-40B4-BE49-F238E27FC236}">
                <a16:creationId xmlns:a16="http://schemas.microsoft.com/office/drawing/2014/main" id="{2FD5438B-19A4-D0EE-ADD1-7A0E506B0754}"/>
              </a:ext>
            </a:extLst>
          </p:cNvPr>
          <p:cNvSpPr txBox="1"/>
          <p:nvPr/>
        </p:nvSpPr>
        <p:spPr>
          <a:xfrm>
            <a:off x="132928" y="1636649"/>
            <a:ext cx="1901100" cy="250800"/>
          </a:xfrm>
          <a:prstGeom prst="rect">
            <a:avLst/>
          </a:prstGeom>
          <a:solidFill>
            <a:srgbClr val="E92706"/>
          </a:solidFill>
          <a:ln>
            <a:noFill/>
          </a:ln>
        </p:spPr>
        <p:txBody>
          <a:bodyPr spcFirstLastPara="1" wrap="square" lIns="137150" tIns="91425" rIns="137150" bIns="73150" anchor="ctr" anchorCtr="0">
            <a:noAutofit/>
          </a:bodyPr>
          <a:lstStyle/>
          <a:p>
            <a:pPr marL="0" marR="0" lvl="0" indent="0" algn="ctr" rtl="0">
              <a:lnSpc>
                <a:spcPct val="115000"/>
              </a:lnSpc>
              <a:spcBef>
                <a:spcPts val="0"/>
              </a:spcBef>
              <a:spcAft>
                <a:spcPts val="0"/>
              </a:spcAft>
              <a:buNone/>
            </a:pPr>
            <a:r>
              <a:rPr lang="en-GB" sz="700">
                <a:latin typeface="YouTube Sans"/>
                <a:ea typeface="YouTube Sans"/>
                <a:cs typeface="YouTube Sans"/>
                <a:sym typeface="YouTube Sans"/>
              </a:rPr>
              <a:t>Launch of Leaf Key (Dedicated Ground Station Offering)</a:t>
            </a:r>
            <a:endParaRPr sz="700">
              <a:latin typeface="YouTube Sans"/>
              <a:ea typeface="YouTube Sans"/>
              <a:cs typeface="YouTube Sans"/>
              <a:sym typeface="YouTube Sans"/>
            </a:endParaRPr>
          </a:p>
        </p:txBody>
      </p:sp>
      <p:sp>
        <p:nvSpPr>
          <p:cNvPr id="19" name="Google Shape;278;p29">
            <a:extLst>
              <a:ext uri="{FF2B5EF4-FFF2-40B4-BE49-F238E27FC236}">
                <a16:creationId xmlns:a16="http://schemas.microsoft.com/office/drawing/2014/main" id="{7760DB0B-1040-CA3D-6387-7F39FD3E66AA}"/>
              </a:ext>
            </a:extLst>
          </p:cNvPr>
          <p:cNvSpPr txBox="1"/>
          <p:nvPr/>
        </p:nvSpPr>
        <p:spPr>
          <a:xfrm>
            <a:off x="132928" y="1312562"/>
            <a:ext cx="1901100" cy="250800"/>
          </a:xfrm>
          <a:prstGeom prst="rect">
            <a:avLst/>
          </a:prstGeom>
          <a:solidFill>
            <a:srgbClr val="E92706"/>
          </a:solidFill>
          <a:ln>
            <a:noFill/>
          </a:ln>
        </p:spPr>
        <p:txBody>
          <a:bodyPr spcFirstLastPara="1" wrap="square" lIns="137150" tIns="91425" rIns="137150" bIns="73150" anchor="ctr" anchorCtr="0">
            <a:noAutofit/>
          </a:bodyPr>
          <a:lstStyle/>
          <a:p>
            <a:pPr marL="0" marR="0" lvl="0" indent="0" algn="ctr" rtl="0">
              <a:lnSpc>
                <a:spcPct val="115000"/>
              </a:lnSpc>
              <a:spcBef>
                <a:spcPts val="0"/>
              </a:spcBef>
              <a:spcAft>
                <a:spcPts val="0"/>
              </a:spcAft>
              <a:buNone/>
            </a:pPr>
            <a:r>
              <a:rPr lang="en-GB" sz="700">
                <a:latin typeface="YouTube Sans"/>
                <a:ea typeface="YouTube Sans"/>
                <a:cs typeface="YouTube Sans"/>
                <a:sym typeface="YouTube Sans"/>
              </a:rPr>
              <a:t>Launch of “Smart Integration” Functionality</a:t>
            </a:r>
            <a:endParaRPr sz="700">
              <a:latin typeface="YouTube Sans"/>
              <a:ea typeface="YouTube Sans"/>
              <a:cs typeface="YouTube Sans"/>
              <a:sym typeface="YouTube Sans"/>
            </a:endParaRPr>
          </a:p>
        </p:txBody>
      </p:sp>
      <p:sp>
        <p:nvSpPr>
          <p:cNvPr id="20" name="Google Shape;279;p29">
            <a:extLst>
              <a:ext uri="{FF2B5EF4-FFF2-40B4-BE49-F238E27FC236}">
                <a16:creationId xmlns:a16="http://schemas.microsoft.com/office/drawing/2014/main" id="{0703D396-5A1F-0F9E-F062-6E78047B2FE1}"/>
              </a:ext>
            </a:extLst>
          </p:cNvPr>
          <p:cNvSpPr txBox="1"/>
          <p:nvPr/>
        </p:nvSpPr>
        <p:spPr>
          <a:xfrm>
            <a:off x="2251903" y="1312562"/>
            <a:ext cx="1901100" cy="250800"/>
          </a:xfrm>
          <a:prstGeom prst="rect">
            <a:avLst/>
          </a:prstGeom>
          <a:solidFill>
            <a:srgbClr val="E92706"/>
          </a:solidFill>
          <a:ln>
            <a:noFill/>
          </a:ln>
        </p:spPr>
        <p:txBody>
          <a:bodyPr spcFirstLastPara="1" wrap="square" lIns="137150" tIns="91425" rIns="137150" bIns="73150" anchor="ctr" anchorCtr="0">
            <a:noAutofit/>
          </a:bodyPr>
          <a:lstStyle/>
          <a:p>
            <a:pPr marL="0" marR="0" lvl="0" indent="0" algn="ctr" rtl="0">
              <a:lnSpc>
                <a:spcPct val="115000"/>
              </a:lnSpc>
              <a:spcBef>
                <a:spcPts val="0"/>
              </a:spcBef>
              <a:spcAft>
                <a:spcPts val="0"/>
              </a:spcAft>
              <a:buNone/>
            </a:pPr>
            <a:r>
              <a:rPr lang="en-GB" sz="700">
                <a:latin typeface="YouTube Sans"/>
                <a:ea typeface="YouTube Sans"/>
                <a:cs typeface="YouTube Sans"/>
                <a:sym typeface="YouTube Sans"/>
              </a:rPr>
              <a:t>SDN (End-to-End Product) Launch Preparation</a:t>
            </a:r>
            <a:endParaRPr sz="700">
              <a:latin typeface="YouTube Sans"/>
              <a:ea typeface="YouTube Sans"/>
              <a:cs typeface="YouTube Sans"/>
              <a:sym typeface="YouTube Sans"/>
            </a:endParaRPr>
          </a:p>
        </p:txBody>
      </p:sp>
      <p:sp>
        <p:nvSpPr>
          <p:cNvPr id="21" name="Google Shape;280;p29">
            <a:extLst>
              <a:ext uri="{FF2B5EF4-FFF2-40B4-BE49-F238E27FC236}">
                <a16:creationId xmlns:a16="http://schemas.microsoft.com/office/drawing/2014/main" id="{A9393701-A904-B62B-1B40-3FF13944F406}"/>
              </a:ext>
            </a:extLst>
          </p:cNvPr>
          <p:cNvSpPr txBox="1"/>
          <p:nvPr/>
        </p:nvSpPr>
        <p:spPr>
          <a:xfrm>
            <a:off x="2748965" y="1650587"/>
            <a:ext cx="1404000" cy="250800"/>
          </a:xfrm>
          <a:prstGeom prst="rect">
            <a:avLst/>
          </a:prstGeom>
          <a:solidFill>
            <a:srgbClr val="B6D7A8"/>
          </a:solidFill>
          <a:ln>
            <a:noFill/>
          </a:ln>
        </p:spPr>
        <p:txBody>
          <a:bodyPr spcFirstLastPara="1" wrap="square" lIns="137150" tIns="91425" rIns="137150" bIns="73150"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GB" sz="700">
                <a:latin typeface="YouTube Sans"/>
                <a:ea typeface="YouTube Sans"/>
                <a:cs typeface="YouTube Sans"/>
                <a:sym typeface="YouTube Sans"/>
              </a:rPr>
              <a:t>Budget Reallocation</a:t>
            </a:r>
            <a:endParaRPr sz="700">
              <a:latin typeface="YouTube Sans"/>
              <a:ea typeface="YouTube Sans"/>
              <a:cs typeface="YouTube Sans"/>
              <a:sym typeface="YouTube Sans"/>
            </a:endParaRPr>
          </a:p>
        </p:txBody>
      </p:sp>
      <p:sp>
        <p:nvSpPr>
          <p:cNvPr id="24" name="Google Shape;283;p29">
            <a:extLst>
              <a:ext uri="{FF2B5EF4-FFF2-40B4-BE49-F238E27FC236}">
                <a16:creationId xmlns:a16="http://schemas.microsoft.com/office/drawing/2014/main" id="{E080C4B3-72CB-59EC-DDA9-EA04BBF24AED}"/>
              </a:ext>
            </a:extLst>
          </p:cNvPr>
          <p:cNvSpPr txBox="1"/>
          <p:nvPr/>
        </p:nvSpPr>
        <p:spPr>
          <a:xfrm>
            <a:off x="132928" y="2570287"/>
            <a:ext cx="1901100" cy="250800"/>
          </a:xfrm>
          <a:prstGeom prst="rect">
            <a:avLst/>
          </a:prstGeom>
          <a:solidFill>
            <a:srgbClr val="B6D7A8"/>
          </a:solidFill>
          <a:ln>
            <a:noFill/>
          </a:ln>
        </p:spPr>
        <p:txBody>
          <a:bodyPr spcFirstLastPara="1" wrap="square" lIns="137150" tIns="91425" rIns="137150" bIns="73150"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GB" sz="700">
                <a:latin typeface="YouTube Sans"/>
                <a:ea typeface="YouTube Sans"/>
                <a:cs typeface="YouTube Sans"/>
                <a:sym typeface="YouTube Sans"/>
              </a:rPr>
              <a:t>Budget Allocated: $$XX</a:t>
            </a:r>
            <a:endParaRPr sz="700">
              <a:latin typeface="YouTube Sans"/>
              <a:ea typeface="YouTube Sans"/>
              <a:cs typeface="YouTube Sans"/>
              <a:sym typeface="YouTube Sans"/>
            </a:endParaRPr>
          </a:p>
        </p:txBody>
      </p:sp>
      <p:sp>
        <p:nvSpPr>
          <p:cNvPr id="25" name="Google Shape;284;p29">
            <a:extLst>
              <a:ext uri="{FF2B5EF4-FFF2-40B4-BE49-F238E27FC236}">
                <a16:creationId xmlns:a16="http://schemas.microsoft.com/office/drawing/2014/main" id="{FC845542-D84B-7801-BB4C-BE1C155B9140}"/>
              </a:ext>
            </a:extLst>
          </p:cNvPr>
          <p:cNvSpPr txBox="1"/>
          <p:nvPr/>
        </p:nvSpPr>
        <p:spPr>
          <a:xfrm>
            <a:off x="2251903" y="2570287"/>
            <a:ext cx="1901100" cy="250800"/>
          </a:xfrm>
          <a:prstGeom prst="rect">
            <a:avLst/>
          </a:prstGeom>
          <a:solidFill>
            <a:srgbClr val="B6D7A8"/>
          </a:solidFill>
          <a:ln>
            <a:noFill/>
          </a:ln>
        </p:spPr>
        <p:txBody>
          <a:bodyPr spcFirstLastPara="1" wrap="square" lIns="137150" tIns="91425" rIns="137150" bIns="73150"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GB" sz="700">
                <a:latin typeface="YouTube Sans"/>
                <a:ea typeface="YouTube Sans"/>
                <a:cs typeface="YouTube Sans"/>
                <a:sym typeface="YouTube Sans"/>
              </a:rPr>
              <a:t>Budget Allocated: $$XX</a:t>
            </a:r>
            <a:endParaRPr sz="700">
              <a:latin typeface="YouTube Sans"/>
              <a:ea typeface="YouTube Sans"/>
              <a:cs typeface="YouTube Sans"/>
              <a:sym typeface="YouTube Sans"/>
            </a:endParaRPr>
          </a:p>
        </p:txBody>
      </p:sp>
      <p:sp>
        <p:nvSpPr>
          <p:cNvPr id="28" name="Google Shape;287;p29">
            <a:extLst>
              <a:ext uri="{FF2B5EF4-FFF2-40B4-BE49-F238E27FC236}">
                <a16:creationId xmlns:a16="http://schemas.microsoft.com/office/drawing/2014/main" id="{58B58E25-F552-6604-77F1-4912D0A949F4}"/>
              </a:ext>
            </a:extLst>
          </p:cNvPr>
          <p:cNvSpPr txBox="1"/>
          <p:nvPr/>
        </p:nvSpPr>
        <p:spPr>
          <a:xfrm>
            <a:off x="69040" y="2932587"/>
            <a:ext cx="2028900" cy="646500"/>
          </a:xfrm>
          <a:prstGeom prst="rect">
            <a:avLst/>
          </a:prstGeom>
          <a:solidFill>
            <a:srgbClr val="674EA7"/>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b="1">
                <a:solidFill>
                  <a:srgbClr val="FFFFFF"/>
                </a:solidFill>
                <a:latin typeface="Google Sans"/>
                <a:ea typeface="Google Sans"/>
                <a:cs typeface="Google Sans"/>
                <a:sym typeface="Google Sans"/>
              </a:rPr>
              <a:t>Target KPI’s: XX/XX/XX</a:t>
            </a:r>
            <a:endParaRPr sz="1500" b="1">
              <a:solidFill>
                <a:srgbClr val="FFFFFF"/>
              </a:solidFill>
              <a:latin typeface="Google Sans"/>
              <a:ea typeface="Google Sans"/>
              <a:cs typeface="Google Sans"/>
              <a:sym typeface="Google Sans"/>
            </a:endParaRPr>
          </a:p>
        </p:txBody>
      </p:sp>
      <p:sp>
        <p:nvSpPr>
          <p:cNvPr id="29" name="Google Shape;288;p29">
            <a:extLst>
              <a:ext uri="{FF2B5EF4-FFF2-40B4-BE49-F238E27FC236}">
                <a16:creationId xmlns:a16="http://schemas.microsoft.com/office/drawing/2014/main" id="{6FD0BF62-7B98-0052-6C04-D08DE61447A3}"/>
              </a:ext>
            </a:extLst>
          </p:cNvPr>
          <p:cNvSpPr txBox="1"/>
          <p:nvPr/>
        </p:nvSpPr>
        <p:spPr>
          <a:xfrm>
            <a:off x="2193890" y="2932587"/>
            <a:ext cx="2028900" cy="646500"/>
          </a:xfrm>
          <a:prstGeom prst="rect">
            <a:avLst/>
          </a:prstGeom>
          <a:solidFill>
            <a:srgbClr val="674EA7"/>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b="1">
                <a:solidFill>
                  <a:srgbClr val="FFFFFF"/>
                </a:solidFill>
                <a:latin typeface="Google Sans"/>
                <a:ea typeface="Google Sans"/>
                <a:cs typeface="Google Sans"/>
                <a:sym typeface="Google Sans"/>
              </a:rPr>
              <a:t>Target KPI’s: XX/XX/XX</a:t>
            </a:r>
            <a:endParaRPr sz="1500" b="1">
              <a:solidFill>
                <a:srgbClr val="FFFFFF"/>
              </a:solidFill>
              <a:latin typeface="Google Sans"/>
              <a:ea typeface="Google Sans"/>
              <a:cs typeface="Google Sans"/>
              <a:sym typeface="Google Sans"/>
            </a:endParaRPr>
          </a:p>
        </p:txBody>
      </p:sp>
      <p:sp>
        <p:nvSpPr>
          <p:cNvPr id="30" name="Google Shape;294;p30">
            <a:extLst>
              <a:ext uri="{FF2B5EF4-FFF2-40B4-BE49-F238E27FC236}">
                <a16:creationId xmlns:a16="http://schemas.microsoft.com/office/drawing/2014/main" id="{4875902C-BEF5-6213-73F8-1F20D79C14B5}"/>
              </a:ext>
            </a:extLst>
          </p:cNvPr>
          <p:cNvSpPr txBox="1"/>
          <p:nvPr/>
        </p:nvSpPr>
        <p:spPr>
          <a:xfrm>
            <a:off x="4280803" y="109037"/>
            <a:ext cx="7447487" cy="415500"/>
          </a:xfrm>
          <a:prstGeom prst="rect">
            <a:avLst/>
          </a:prstGeom>
          <a:solidFill>
            <a:srgbClr val="674EA7"/>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b="1">
                <a:solidFill>
                  <a:srgbClr val="FFFFFF"/>
                </a:solidFill>
                <a:latin typeface="Google Sans"/>
                <a:ea typeface="Google Sans"/>
                <a:cs typeface="Google Sans"/>
                <a:sym typeface="Google Sans"/>
              </a:rPr>
              <a:t>Q3 </a:t>
            </a:r>
            <a:r>
              <a:rPr lang="it-IT" sz="1500" b="1">
                <a:solidFill>
                  <a:srgbClr val="FFFFFF"/>
                </a:solidFill>
                <a:latin typeface="Google Sans"/>
                <a:ea typeface="Google Sans"/>
                <a:cs typeface="Google Sans"/>
                <a:sym typeface="Google Sans"/>
              </a:rPr>
              <a:t>|</a:t>
            </a:r>
            <a:r>
              <a:rPr lang="en-GB" sz="1500" b="1">
                <a:solidFill>
                  <a:srgbClr val="FFFFFF"/>
                </a:solidFill>
                <a:latin typeface="Google Sans"/>
                <a:ea typeface="Google Sans"/>
                <a:cs typeface="Google Sans"/>
                <a:sym typeface="Google Sans"/>
              </a:rPr>
              <a:t> Budget Allocated:$$XX</a:t>
            </a:r>
            <a:endParaRPr sz="1500" b="1">
              <a:solidFill>
                <a:srgbClr val="FFFFFF"/>
              </a:solidFill>
              <a:latin typeface="Google Sans"/>
              <a:ea typeface="Google Sans"/>
              <a:cs typeface="Google Sans"/>
              <a:sym typeface="Google Sans"/>
            </a:endParaRPr>
          </a:p>
        </p:txBody>
      </p:sp>
      <p:sp>
        <p:nvSpPr>
          <p:cNvPr id="31" name="Google Shape;295;p30">
            <a:extLst>
              <a:ext uri="{FF2B5EF4-FFF2-40B4-BE49-F238E27FC236}">
                <a16:creationId xmlns:a16="http://schemas.microsoft.com/office/drawing/2014/main" id="{7FD55DA3-E98C-6D0B-A225-2FEE6CE26035}"/>
              </a:ext>
            </a:extLst>
          </p:cNvPr>
          <p:cNvSpPr/>
          <p:nvPr/>
        </p:nvSpPr>
        <p:spPr>
          <a:xfrm>
            <a:off x="4280803" y="808912"/>
            <a:ext cx="7447487" cy="2334600"/>
          </a:xfrm>
          <a:prstGeom prst="rect">
            <a:avLst/>
          </a:prstGeom>
          <a:solidFill>
            <a:srgbClr val="D9EAD3"/>
          </a:solidFill>
          <a:ln w="9525" cap="flat" cmpd="sng">
            <a:solidFill>
              <a:srgbClr val="B6D7A8"/>
            </a:solidFill>
            <a:prstDash val="solid"/>
            <a:round/>
            <a:headEnd type="none" w="sm" len="sm"/>
            <a:tailEnd type="none" w="sm" len="sm"/>
          </a:ln>
          <a:effectLst>
            <a:outerShdw blurRad="357188"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YouTube Sans"/>
              <a:ea typeface="YouTube Sans"/>
              <a:cs typeface="YouTube Sans"/>
              <a:sym typeface="YouTube Sans"/>
            </a:endParaRPr>
          </a:p>
        </p:txBody>
      </p:sp>
      <p:sp>
        <p:nvSpPr>
          <p:cNvPr id="32" name="Google Shape;296;p30">
            <a:extLst>
              <a:ext uri="{FF2B5EF4-FFF2-40B4-BE49-F238E27FC236}">
                <a16:creationId xmlns:a16="http://schemas.microsoft.com/office/drawing/2014/main" id="{A613B9AB-FD5C-FA2D-AF44-8805A5B633CD}"/>
              </a:ext>
            </a:extLst>
          </p:cNvPr>
          <p:cNvSpPr txBox="1"/>
          <p:nvPr/>
        </p:nvSpPr>
        <p:spPr>
          <a:xfrm>
            <a:off x="4357803" y="652912"/>
            <a:ext cx="7105022" cy="250800"/>
          </a:xfrm>
          <a:prstGeom prst="rect">
            <a:avLst/>
          </a:prstGeom>
          <a:solidFill>
            <a:srgbClr val="B6D7A8"/>
          </a:solidFill>
          <a:ln>
            <a:noFill/>
          </a:ln>
        </p:spPr>
        <p:txBody>
          <a:bodyPr spcFirstLastPara="1" wrap="square" lIns="137150" tIns="91425" rIns="137150" bIns="73150"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GB" sz="700">
                <a:latin typeface="YouTube Sans"/>
                <a:ea typeface="YouTube Sans"/>
                <a:cs typeface="YouTube Sans"/>
                <a:sym typeface="YouTube Sans"/>
              </a:rPr>
              <a:t>Inspirational Narrative Ark: </a:t>
            </a:r>
            <a:r>
              <a:rPr lang="en-GB" sz="700" i="1">
                <a:latin typeface="YouTube Sans"/>
                <a:ea typeface="YouTube Sans"/>
                <a:cs typeface="YouTube Sans"/>
                <a:sym typeface="YouTube Sans"/>
              </a:rPr>
              <a:t>Leaf Space is democratizing access to space, empowering a diverse range of users with affordable and user-friendly ground segment solutions that unlock the potential of the space economy for everyone</a:t>
            </a:r>
            <a:endParaRPr sz="700" i="1">
              <a:latin typeface="YouTube Sans"/>
              <a:ea typeface="YouTube Sans"/>
              <a:cs typeface="YouTube Sans"/>
              <a:sym typeface="YouTube Sans"/>
            </a:endParaRPr>
          </a:p>
        </p:txBody>
      </p:sp>
      <p:sp>
        <p:nvSpPr>
          <p:cNvPr id="33" name="Google Shape;297;p30">
            <a:extLst>
              <a:ext uri="{FF2B5EF4-FFF2-40B4-BE49-F238E27FC236}">
                <a16:creationId xmlns:a16="http://schemas.microsoft.com/office/drawing/2014/main" id="{60566E68-672B-4184-725D-7070BCCF7B54}"/>
              </a:ext>
            </a:extLst>
          </p:cNvPr>
          <p:cNvSpPr txBox="1"/>
          <p:nvPr/>
        </p:nvSpPr>
        <p:spPr>
          <a:xfrm>
            <a:off x="4357803" y="969737"/>
            <a:ext cx="1317900" cy="250800"/>
          </a:xfrm>
          <a:prstGeom prst="rect">
            <a:avLst/>
          </a:prstGeom>
          <a:solidFill>
            <a:srgbClr val="B6D7A8"/>
          </a:solidFill>
          <a:ln>
            <a:noFill/>
          </a:ln>
        </p:spPr>
        <p:txBody>
          <a:bodyPr spcFirstLastPara="1" wrap="square" lIns="137150" tIns="91425" rIns="137150" bIns="73150"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GB" sz="700">
                <a:latin typeface="YouTube Sans"/>
                <a:ea typeface="YouTube Sans"/>
                <a:cs typeface="YouTube Sans"/>
                <a:sym typeface="YouTube Sans"/>
              </a:rPr>
              <a:t>Define Agreements with Media Publications</a:t>
            </a:r>
            <a:endParaRPr sz="700">
              <a:latin typeface="YouTube Sans"/>
              <a:ea typeface="YouTube Sans"/>
              <a:cs typeface="YouTube Sans"/>
              <a:sym typeface="YouTube Sans"/>
            </a:endParaRPr>
          </a:p>
        </p:txBody>
      </p:sp>
      <p:sp>
        <p:nvSpPr>
          <p:cNvPr id="34" name="Google Shape;298;p30">
            <a:extLst>
              <a:ext uri="{FF2B5EF4-FFF2-40B4-BE49-F238E27FC236}">
                <a16:creationId xmlns:a16="http://schemas.microsoft.com/office/drawing/2014/main" id="{80335224-42E1-B57B-C7B2-575EB7FE14E8}"/>
              </a:ext>
            </a:extLst>
          </p:cNvPr>
          <p:cNvSpPr txBox="1"/>
          <p:nvPr/>
        </p:nvSpPr>
        <p:spPr>
          <a:xfrm>
            <a:off x="4357803" y="1259737"/>
            <a:ext cx="1317900" cy="250800"/>
          </a:xfrm>
          <a:prstGeom prst="rect">
            <a:avLst/>
          </a:prstGeom>
          <a:solidFill>
            <a:srgbClr val="B6D7A8"/>
          </a:solidFill>
          <a:ln>
            <a:noFill/>
          </a:ln>
        </p:spPr>
        <p:txBody>
          <a:bodyPr spcFirstLastPara="1" wrap="square" lIns="137150" tIns="91425" rIns="137150" bIns="73150"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GB" sz="700">
                <a:latin typeface="YouTube Sans"/>
                <a:ea typeface="YouTube Sans"/>
                <a:cs typeface="YouTube Sans"/>
                <a:sym typeface="YouTube Sans"/>
              </a:rPr>
              <a:t>Reach out to customers for collaborations</a:t>
            </a:r>
            <a:endParaRPr sz="700">
              <a:latin typeface="YouTube Sans"/>
              <a:ea typeface="YouTube Sans"/>
              <a:cs typeface="YouTube Sans"/>
              <a:sym typeface="YouTube Sans"/>
            </a:endParaRPr>
          </a:p>
        </p:txBody>
      </p:sp>
      <p:sp>
        <p:nvSpPr>
          <p:cNvPr id="35" name="Google Shape;299;p30">
            <a:extLst>
              <a:ext uri="{FF2B5EF4-FFF2-40B4-BE49-F238E27FC236}">
                <a16:creationId xmlns:a16="http://schemas.microsoft.com/office/drawing/2014/main" id="{2A23B6FC-507E-C416-39BD-73E30BF49E4A}"/>
              </a:ext>
            </a:extLst>
          </p:cNvPr>
          <p:cNvSpPr txBox="1"/>
          <p:nvPr/>
        </p:nvSpPr>
        <p:spPr>
          <a:xfrm>
            <a:off x="4357803" y="1549737"/>
            <a:ext cx="2176598" cy="250800"/>
          </a:xfrm>
          <a:prstGeom prst="rect">
            <a:avLst/>
          </a:prstGeom>
          <a:solidFill>
            <a:srgbClr val="B6D7A8"/>
          </a:solidFill>
          <a:ln>
            <a:noFill/>
          </a:ln>
        </p:spPr>
        <p:txBody>
          <a:bodyPr spcFirstLastPara="1" wrap="square" lIns="137150" tIns="91425" rIns="137150" bIns="73150"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GB" sz="700">
                <a:latin typeface="YouTube Sans"/>
                <a:ea typeface="YouTube Sans"/>
                <a:cs typeface="YouTube Sans"/>
                <a:sym typeface="YouTube Sans"/>
              </a:rPr>
              <a:t>Press Release-1: New Product</a:t>
            </a:r>
            <a:endParaRPr sz="700">
              <a:latin typeface="YouTube Sans"/>
              <a:ea typeface="YouTube Sans"/>
              <a:cs typeface="YouTube Sans"/>
              <a:sym typeface="YouTube Sans"/>
            </a:endParaRPr>
          </a:p>
        </p:txBody>
      </p:sp>
      <p:sp>
        <p:nvSpPr>
          <p:cNvPr id="36" name="Google Shape;300;p30">
            <a:extLst>
              <a:ext uri="{FF2B5EF4-FFF2-40B4-BE49-F238E27FC236}">
                <a16:creationId xmlns:a16="http://schemas.microsoft.com/office/drawing/2014/main" id="{454C015D-7928-E9E3-9FBC-4B9F9301AE14}"/>
              </a:ext>
            </a:extLst>
          </p:cNvPr>
          <p:cNvSpPr txBox="1"/>
          <p:nvPr/>
        </p:nvSpPr>
        <p:spPr>
          <a:xfrm>
            <a:off x="4280803" y="2932587"/>
            <a:ext cx="7447487" cy="415500"/>
          </a:xfrm>
          <a:prstGeom prst="rect">
            <a:avLst/>
          </a:prstGeom>
          <a:solidFill>
            <a:srgbClr val="674EA7"/>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b="1">
                <a:solidFill>
                  <a:srgbClr val="FFFFFF"/>
                </a:solidFill>
                <a:latin typeface="Google Sans"/>
                <a:ea typeface="Google Sans"/>
                <a:cs typeface="Google Sans"/>
                <a:sym typeface="Google Sans"/>
              </a:rPr>
              <a:t>Target KPI’s:</a:t>
            </a:r>
            <a:endParaRPr sz="1500" b="1">
              <a:solidFill>
                <a:srgbClr val="FFFFFF"/>
              </a:solidFill>
              <a:latin typeface="Google Sans"/>
              <a:ea typeface="Google Sans"/>
              <a:cs typeface="Google Sans"/>
              <a:sym typeface="Google Sans"/>
            </a:endParaRPr>
          </a:p>
        </p:txBody>
      </p:sp>
      <p:sp>
        <p:nvSpPr>
          <p:cNvPr id="37" name="Google Shape;302;p30">
            <a:extLst>
              <a:ext uri="{FF2B5EF4-FFF2-40B4-BE49-F238E27FC236}">
                <a16:creationId xmlns:a16="http://schemas.microsoft.com/office/drawing/2014/main" id="{A923FB00-C93D-3F8D-86FC-DB78F90EE010}"/>
              </a:ext>
            </a:extLst>
          </p:cNvPr>
          <p:cNvSpPr txBox="1"/>
          <p:nvPr/>
        </p:nvSpPr>
        <p:spPr>
          <a:xfrm>
            <a:off x="4357803" y="2067097"/>
            <a:ext cx="7105022" cy="250800"/>
          </a:xfrm>
          <a:prstGeom prst="rect">
            <a:avLst/>
          </a:prstGeom>
          <a:solidFill>
            <a:srgbClr val="B6D7A8"/>
          </a:solidFill>
          <a:ln>
            <a:noFill/>
          </a:ln>
        </p:spPr>
        <p:txBody>
          <a:bodyPr spcFirstLastPara="1" wrap="square" lIns="137150" tIns="91425" rIns="137150" bIns="73150"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GB" sz="700" err="1">
                <a:latin typeface="YouTube Sans"/>
                <a:ea typeface="YouTube Sans"/>
                <a:cs typeface="YouTube Sans"/>
                <a:sym typeface="YouTube Sans"/>
              </a:rPr>
              <a:t>Linkedin</a:t>
            </a:r>
            <a:r>
              <a:rPr lang="en-GB" sz="700">
                <a:latin typeface="YouTube Sans"/>
                <a:ea typeface="YouTube Sans"/>
                <a:cs typeface="YouTube Sans"/>
                <a:sym typeface="YouTube Sans"/>
              </a:rPr>
              <a:t> Campaign </a:t>
            </a:r>
            <a:endParaRPr sz="700">
              <a:latin typeface="YouTube Sans"/>
              <a:ea typeface="YouTube Sans"/>
              <a:cs typeface="YouTube Sans"/>
              <a:sym typeface="YouTube Sans"/>
            </a:endParaRPr>
          </a:p>
        </p:txBody>
      </p:sp>
      <p:sp>
        <p:nvSpPr>
          <p:cNvPr id="41" name="Google Shape;294;p30">
            <a:extLst>
              <a:ext uri="{FF2B5EF4-FFF2-40B4-BE49-F238E27FC236}">
                <a16:creationId xmlns:a16="http://schemas.microsoft.com/office/drawing/2014/main" id="{88CF6737-5D7B-04F6-3587-D12E5D123D66}"/>
              </a:ext>
            </a:extLst>
          </p:cNvPr>
          <p:cNvSpPr txBox="1"/>
          <p:nvPr/>
        </p:nvSpPr>
        <p:spPr>
          <a:xfrm>
            <a:off x="4280803" y="3429000"/>
            <a:ext cx="7447487" cy="415500"/>
          </a:xfrm>
          <a:prstGeom prst="rect">
            <a:avLst/>
          </a:prstGeom>
          <a:solidFill>
            <a:srgbClr val="674EA7"/>
          </a:solidFill>
          <a:ln>
            <a:noFill/>
          </a:ln>
        </p:spPr>
        <p:txBody>
          <a:bodyPr spcFirstLastPara="1" wrap="square" lIns="91425" tIns="91425" rIns="91425" bIns="91425" anchor="t" anchorCtr="0">
            <a:spAutoFit/>
          </a:bodyPr>
          <a:lstStyle/>
          <a:p>
            <a:pPr lvl="0" algn="ctr"/>
            <a:r>
              <a:rPr lang="en-GB" sz="1500" b="1">
                <a:solidFill>
                  <a:srgbClr val="FFFFFF"/>
                </a:solidFill>
                <a:latin typeface="Google Sans"/>
                <a:ea typeface="Google Sans"/>
                <a:cs typeface="Google Sans"/>
                <a:sym typeface="Google Sans"/>
              </a:rPr>
              <a:t>Q4 | Budget Allocated: $$XX</a:t>
            </a:r>
          </a:p>
        </p:txBody>
      </p:sp>
      <p:sp>
        <p:nvSpPr>
          <p:cNvPr id="42" name="Google Shape;295;p30">
            <a:extLst>
              <a:ext uri="{FF2B5EF4-FFF2-40B4-BE49-F238E27FC236}">
                <a16:creationId xmlns:a16="http://schemas.microsoft.com/office/drawing/2014/main" id="{32F6A7A7-2B73-7430-0DFC-14598F10EB86}"/>
              </a:ext>
            </a:extLst>
          </p:cNvPr>
          <p:cNvSpPr/>
          <p:nvPr/>
        </p:nvSpPr>
        <p:spPr>
          <a:xfrm>
            <a:off x="4280803" y="3881225"/>
            <a:ext cx="7447487" cy="2334600"/>
          </a:xfrm>
          <a:prstGeom prst="rect">
            <a:avLst/>
          </a:prstGeom>
          <a:solidFill>
            <a:srgbClr val="D9EAD3"/>
          </a:solidFill>
          <a:ln w="9525" cap="flat" cmpd="sng">
            <a:solidFill>
              <a:srgbClr val="B6D7A8"/>
            </a:solidFill>
            <a:prstDash val="solid"/>
            <a:round/>
            <a:headEnd type="none" w="sm" len="sm"/>
            <a:tailEnd type="none" w="sm" len="sm"/>
          </a:ln>
          <a:effectLst>
            <a:outerShdw blurRad="357188"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YouTube Sans"/>
              <a:ea typeface="YouTube Sans"/>
              <a:cs typeface="YouTube Sans"/>
              <a:sym typeface="YouTube Sans"/>
            </a:endParaRPr>
          </a:p>
        </p:txBody>
      </p:sp>
      <p:sp>
        <p:nvSpPr>
          <p:cNvPr id="43" name="Google Shape;296;p30">
            <a:extLst>
              <a:ext uri="{FF2B5EF4-FFF2-40B4-BE49-F238E27FC236}">
                <a16:creationId xmlns:a16="http://schemas.microsoft.com/office/drawing/2014/main" id="{54DE9D5A-D868-2109-3213-F54DE2B312BE}"/>
              </a:ext>
            </a:extLst>
          </p:cNvPr>
          <p:cNvSpPr txBox="1"/>
          <p:nvPr/>
        </p:nvSpPr>
        <p:spPr>
          <a:xfrm>
            <a:off x="4357803" y="3972875"/>
            <a:ext cx="7025625" cy="250800"/>
          </a:xfrm>
          <a:prstGeom prst="rect">
            <a:avLst/>
          </a:prstGeom>
          <a:solidFill>
            <a:srgbClr val="B6D7A8"/>
          </a:solidFill>
          <a:ln>
            <a:noFill/>
          </a:ln>
        </p:spPr>
        <p:txBody>
          <a:bodyPr spcFirstLastPara="1" wrap="square" lIns="137150" tIns="91425" rIns="137150" bIns="73150"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GB" sz="700">
                <a:latin typeface="YouTube Sans"/>
                <a:ea typeface="YouTube Sans"/>
                <a:cs typeface="YouTube Sans"/>
                <a:sym typeface="YouTube Sans"/>
              </a:rPr>
              <a:t>Inspirational Narrative Ark: </a:t>
            </a:r>
            <a:r>
              <a:rPr lang="en-GB" sz="700" i="1">
                <a:latin typeface="YouTube Sans"/>
                <a:ea typeface="YouTube Sans"/>
                <a:cs typeface="YouTube Sans"/>
                <a:sym typeface="YouTube Sans"/>
              </a:rPr>
              <a:t>Leaf Space is democratizing access to space, empowering a diverse range of users with affordable and user-friendly ground segment solutions that unlock the potential of the space economy for everyone</a:t>
            </a:r>
            <a:endParaRPr sz="700" i="1">
              <a:latin typeface="YouTube Sans"/>
              <a:ea typeface="YouTube Sans"/>
              <a:cs typeface="YouTube Sans"/>
              <a:sym typeface="YouTube Sans"/>
            </a:endParaRPr>
          </a:p>
        </p:txBody>
      </p:sp>
      <p:sp>
        <p:nvSpPr>
          <p:cNvPr id="45" name="Google Shape;298;p30">
            <a:extLst>
              <a:ext uri="{FF2B5EF4-FFF2-40B4-BE49-F238E27FC236}">
                <a16:creationId xmlns:a16="http://schemas.microsoft.com/office/drawing/2014/main" id="{7F867FF0-618F-4059-D2A4-6045D5F7D2B6}"/>
              </a:ext>
            </a:extLst>
          </p:cNvPr>
          <p:cNvSpPr txBox="1"/>
          <p:nvPr/>
        </p:nvSpPr>
        <p:spPr>
          <a:xfrm>
            <a:off x="4357802" y="4579700"/>
            <a:ext cx="3798821" cy="210398"/>
          </a:xfrm>
          <a:prstGeom prst="rect">
            <a:avLst/>
          </a:prstGeom>
          <a:solidFill>
            <a:srgbClr val="B6D7A8"/>
          </a:solidFill>
          <a:ln>
            <a:noFill/>
          </a:ln>
        </p:spPr>
        <p:txBody>
          <a:bodyPr spcFirstLastPara="1" wrap="square" lIns="137150" tIns="91425" rIns="137150" bIns="73150" anchor="ctr" anchorCtr="0">
            <a:noAutofit/>
          </a:bodyPr>
          <a:lstStyle/>
          <a:p>
            <a:pPr marL="0" lvl="0" indent="0" algn="ctr" rtl="0">
              <a:lnSpc>
                <a:spcPct val="115000"/>
              </a:lnSpc>
              <a:spcBef>
                <a:spcPts val="0"/>
              </a:spcBef>
              <a:spcAft>
                <a:spcPts val="0"/>
              </a:spcAft>
              <a:buClr>
                <a:srgbClr val="000000"/>
              </a:buClr>
              <a:buSzPts val="1100"/>
              <a:buFont typeface="Arial"/>
              <a:buNone/>
            </a:pPr>
            <a:r>
              <a:rPr lang="it-IT" sz="700">
                <a:latin typeface="YouTube Sans"/>
                <a:ea typeface="YouTube Sans"/>
                <a:cs typeface="YouTube Sans"/>
                <a:sym typeface="YouTube Sans"/>
              </a:rPr>
              <a:t>Customer Testimonials </a:t>
            </a:r>
            <a:r>
              <a:rPr lang="it-IT" sz="700" err="1">
                <a:latin typeface="YouTube Sans"/>
                <a:ea typeface="YouTube Sans"/>
                <a:cs typeface="YouTube Sans"/>
                <a:sym typeface="YouTube Sans"/>
              </a:rPr>
              <a:t>at</a:t>
            </a:r>
            <a:r>
              <a:rPr lang="it-IT" sz="700">
                <a:latin typeface="YouTube Sans"/>
                <a:ea typeface="YouTube Sans"/>
                <a:cs typeface="YouTube Sans"/>
                <a:sym typeface="YouTube Sans"/>
              </a:rPr>
              <a:t> the event</a:t>
            </a:r>
            <a:endParaRPr sz="700">
              <a:latin typeface="YouTube Sans"/>
              <a:ea typeface="YouTube Sans"/>
              <a:cs typeface="YouTube Sans"/>
              <a:sym typeface="YouTube Sans"/>
            </a:endParaRPr>
          </a:p>
        </p:txBody>
      </p:sp>
      <p:sp>
        <p:nvSpPr>
          <p:cNvPr id="47" name="Google Shape;300;p30">
            <a:extLst>
              <a:ext uri="{FF2B5EF4-FFF2-40B4-BE49-F238E27FC236}">
                <a16:creationId xmlns:a16="http://schemas.microsoft.com/office/drawing/2014/main" id="{79C2E6D0-F84D-096D-EEE1-9D8BB9BDC87D}"/>
              </a:ext>
            </a:extLst>
          </p:cNvPr>
          <p:cNvSpPr txBox="1"/>
          <p:nvPr/>
        </p:nvSpPr>
        <p:spPr>
          <a:xfrm>
            <a:off x="4280803" y="6252550"/>
            <a:ext cx="7447487" cy="415500"/>
          </a:xfrm>
          <a:prstGeom prst="rect">
            <a:avLst/>
          </a:prstGeom>
          <a:solidFill>
            <a:srgbClr val="674EA7"/>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b="1">
                <a:solidFill>
                  <a:srgbClr val="FFFFFF"/>
                </a:solidFill>
                <a:latin typeface="Google Sans"/>
                <a:ea typeface="Google Sans"/>
                <a:cs typeface="Google Sans"/>
                <a:sym typeface="Google Sans"/>
              </a:rPr>
              <a:t>Target KPI’s:</a:t>
            </a:r>
            <a:endParaRPr sz="1500" b="1">
              <a:solidFill>
                <a:srgbClr val="FFFFFF"/>
              </a:solidFill>
              <a:latin typeface="Google Sans"/>
              <a:ea typeface="Google Sans"/>
              <a:cs typeface="Google Sans"/>
              <a:sym typeface="Google Sans"/>
            </a:endParaRPr>
          </a:p>
        </p:txBody>
      </p:sp>
      <p:sp>
        <p:nvSpPr>
          <p:cNvPr id="48" name="Google Shape;302;p30">
            <a:extLst>
              <a:ext uri="{FF2B5EF4-FFF2-40B4-BE49-F238E27FC236}">
                <a16:creationId xmlns:a16="http://schemas.microsoft.com/office/drawing/2014/main" id="{FC7AB32D-3602-D51F-3365-6B44CA6E55A7}"/>
              </a:ext>
            </a:extLst>
          </p:cNvPr>
          <p:cNvSpPr txBox="1"/>
          <p:nvPr/>
        </p:nvSpPr>
        <p:spPr>
          <a:xfrm>
            <a:off x="4386810" y="5139410"/>
            <a:ext cx="7076014" cy="250800"/>
          </a:xfrm>
          <a:prstGeom prst="rect">
            <a:avLst/>
          </a:prstGeom>
          <a:solidFill>
            <a:srgbClr val="B6D7A8"/>
          </a:solidFill>
          <a:ln>
            <a:noFill/>
          </a:ln>
        </p:spPr>
        <p:txBody>
          <a:bodyPr spcFirstLastPara="1" wrap="square" lIns="137150" tIns="91425" rIns="137150" bIns="73150"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GB" sz="700" err="1">
                <a:latin typeface="YouTube Sans"/>
                <a:ea typeface="YouTube Sans"/>
                <a:cs typeface="YouTube Sans"/>
                <a:sym typeface="YouTube Sans"/>
              </a:rPr>
              <a:t>Linkedin</a:t>
            </a:r>
            <a:r>
              <a:rPr lang="en-GB" sz="700">
                <a:latin typeface="YouTube Sans"/>
                <a:ea typeface="YouTube Sans"/>
                <a:cs typeface="YouTube Sans"/>
                <a:sym typeface="YouTube Sans"/>
              </a:rPr>
              <a:t> Campaign </a:t>
            </a:r>
            <a:endParaRPr sz="700">
              <a:latin typeface="YouTube Sans"/>
              <a:ea typeface="YouTube Sans"/>
              <a:cs typeface="YouTube Sans"/>
              <a:sym typeface="YouTube Sans"/>
            </a:endParaRPr>
          </a:p>
        </p:txBody>
      </p:sp>
      <p:sp>
        <p:nvSpPr>
          <p:cNvPr id="49" name="Google Shape;303;p30">
            <a:extLst>
              <a:ext uri="{FF2B5EF4-FFF2-40B4-BE49-F238E27FC236}">
                <a16:creationId xmlns:a16="http://schemas.microsoft.com/office/drawing/2014/main" id="{378056FB-7D7A-0536-B875-E55AEC94D24A}"/>
              </a:ext>
            </a:extLst>
          </p:cNvPr>
          <p:cNvSpPr txBox="1"/>
          <p:nvPr/>
        </p:nvSpPr>
        <p:spPr>
          <a:xfrm>
            <a:off x="8156624" y="5428785"/>
            <a:ext cx="3306200" cy="250800"/>
          </a:xfrm>
          <a:prstGeom prst="rect">
            <a:avLst/>
          </a:prstGeom>
          <a:solidFill>
            <a:srgbClr val="B6D7A8"/>
          </a:solidFill>
          <a:ln>
            <a:noFill/>
          </a:ln>
        </p:spPr>
        <p:txBody>
          <a:bodyPr spcFirstLastPara="1" wrap="square" lIns="137150" tIns="91425" rIns="137150" bIns="73150" anchor="ctr" anchorCtr="0">
            <a:noAutofit/>
          </a:bodyPr>
          <a:lstStyle/>
          <a:p>
            <a:pPr lvl="0" algn="ctr">
              <a:lnSpc>
                <a:spcPct val="115000"/>
              </a:lnSpc>
            </a:pPr>
            <a:r>
              <a:rPr lang="en-GB" sz="700">
                <a:latin typeface="YouTube Sans"/>
                <a:ea typeface="YouTube Sans"/>
                <a:cs typeface="YouTube Sans"/>
                <a:sym typeface="YouTube Sans"/>
              </a:rPr>
              <a:t>Initiate experimenting with Google Ads </a:t>
            </a:r>
          </a:p>
        </p:txBody>
      </p:sp>
      <p:sp>
        <p:nvSpPr>
          <p:cNvPr id="53" name="Google Shape;299;p30">
            <a:extLst>
              <a:ext uri="{FF2B5EF4-FFF2-40B4-BE49-F238E27FC236}">
                <a16:creationId xmlns:a16="http://schemas.microsoft.com/office/drawing/2014/main" id="{3A2AD8DB-9F52-DD5D-D4E0-CBB696CBF6E4}"/>
              </a:ext>
            </a:extLst>
          </p:cNvPr>
          <p:cNvSpPr txBox="1"/>
          <p:nvPr/>
        </p:nvSpPr>
        <p:spPr>
          <a:xfrm>
            <a:off x="6592413" y="1539592"/>
            <a:ext cx="2580161" cy="250800"/>
          </a:xfrm>
          <a:prstGeom prst="rect">
            <a:avLst/>
          </a:prstGeom>
          <a:solidFill>
            <a:srgbClr val="B6D7A8"/>
          </a:solidFill>
          <a:ln>
            <a:noFill/>
          </a:ln>
        </p:spPr>
        <p:txBody>
          <a:bodyPr spcFirstLastPara="1" wrap="square" lIns="137150" tIns="91425" rIns="137150" bIns="73150"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GB" sz="700">
                <a:latin typeface="YouTube Sans"/>
                <a:ea typeface="YouTube Sans"/>
                <a:cs typeface="YouTube Sans"/>
                <a:sym typeface="YouTube Sans"/>
              </a:rPr>
              <a:t>Press Release 2</a:t>
            </a:r>
            <a:endParaRPr sz="700">
              <a:latin typeface="YouTube Sans"/>
              <a:ea typeface="YouTube Sans"/>
              <a:cs typeface="YouTube Sans"/>
              <a:sym typeface="YouTube Sans"/>
            </a:endParaRPr>
          </a:p>
        </p:txBody>
      </p:sp>
      <p:sp>
        <p:nvSpPr>
          <p:cNvPr id="54" name="Google Shape;299;p30">
            <a:extLst>
              <a:ext uri="{FF2B5EF4-FFF2-40B4-BE49-F238E27FC236}">
                <a16:creationId xmlns:a16="http://schemas.microsoft.com/office/drawing/2014/main" id="{884A67C1-76C7-D957-7FA8-80BCA39B0C17}"/>
              </a:ext>
            </a:extLst>
          </p:cNvPr>
          <p:cNvSpPr txBox="1"/>
          <p:nvPr/>
        </p:nvSpPr>
        <p:spPr>
          <a:xfrm>
            <a:off x="9230586" y="1530072"/>
            <a:ext cx="2232238" cy="250800"/>
          </a:xfrm>
          <a:prstGeom prst="rect">
            <a:avLst/>
          </a:prstGeom>
          <a:solidFill>
            <a:srgbClr val="B6D7A8"/>
          </a:solidFill>
          <a:ln>
            <a:noFill/>
          </a:ln>
        </p:spPr>
        <p:txBody>
          <a:bodyPr spcFirstLastPara="1" wrap="square" lIns="137150" tIns="91425" rIns="137150" bIns="73150"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GB" sz="700">
                <a:latin typeface="YouTube Sans"/>
                <a:ea typeface="YouTube Sans"/>
                <a:cs typeface="YouTube Sans"/>
                <a:sym typeface="YouTube Sans"/>
              </a:rPr>
              <a:t>Press Release 3</a:t>
            </a:r>
            <a:endParaRPr sz="700">
              <a:latin typeface="YouTube Sans"/>
              <a:ea typeface="YouTube Sans"/>
              <a:cs typeface="YouTube Sans"/>
              <a:sym typeface="YouTube Sans"/>
            </a:endParaRPr>
          </a:p>
        </p:txBody>
      </p:sp>
      <p:sp>
        <p:nvSpPr>
          <p:cNvPr id="55" name="Google Shape;299;p30">
            <a:extLst>
              <a:ext uri="{FF2B5EF4-FFF2-40B4-BE49-F238E27FC236}">
                <a16:creationId xmlns:a16="http://schemas.microsoft.com/office/drawing/2014/main" id="{4F79606E-5766-B463-D916-A13D2BC244AC}"/>
              </a:ext>
            </a:extLst>
          </p:cNvPr>
          <p:cNvSpPr txBox="1"/>
          <p:nvPr/>
        </p:nvSpPr>
        <p:spPr>
          <a:xfrm>
            <a:off x="4328798" y="2654142"/>
            <a:ext cx="2176598" cy="250800"/>
          </a:xfrm>
          <a:prstGeom prst="rect">
            <a:avLst/>
          </a:prstGeom>
          <a:solidFill>
            <a:srgbClr val="B6D7A8"/>
          </a:solidFill>
          <a:ln>
            <a:noFill/>
          </a:ln>
        </p:spPr>
        <p:txBody>
          <a:bodyPr spcFirstLastPara="1" wrap="square" lIns="137150" tIns="91425" rIns="137150" bIns="73150"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GB" sz="700">
                <a:latin typeface="YouTube Sans"/>
                <a:ea typeface="YouTube Sans"/>
                <a:cs typeface="YouTube Sans"/>
                <a:sym typeface="YouTube Sans"/>
              </a:rPr>
              <a:t>CEO Thought Leadership Post 1</a:t>
            </a:r>
            <a:endParaRPr sz="700">
              <a:latin typeface="YouTube Sans"/>
              <a:ea typeface="YouTube Sans"/>
              <a:cs typeface="YouTube Sans"/>
              <a:sym typeface="YouTube Sans"/>
            </a:endParaRPr>
          </a:p>
        </p:txBody>
      </p:sp>
      <p:sp>
        <p:nvSpPr>
          <p:cNvPr id="56" name="Google Shape;299;p30">
            <a:extLst>
              <a:ext uri="{FF2B5EF4-FFF2-40B4-BE49-F238E27FC236}">
                <a16:creationId xmlns:a16="http://schemas.microsoft.com/office/drawing/2014/main" id="{4F774D51-17BA-8F3A-9059-9EC039F44C5F}"/>
              </a:ext>
            </a:extLst>
          </p:cNvPr>
          <p:cNvSpPr txBox="1"/>
          <p:nvPr/>
        </p:nvSpPr>
        <p:spPr>
          <a:xfrm>
            <a:off x="6563408" y="2643997"/>
            <a:ext cx="2580161" cy="250800"/>
          </a:xfrm>
          <a:prstGeom prst="rect">
            <a:avLst/>
          </a:prstGeom>
          <a:solidFill>
            <a:srgbClr val="B6D7A8"/>
          </a:solidFill>
          <a:ln>
            <a:noFill/>
          </a:ln>
        </p:spPr>
        <p:txBody>
          <a:bodyPr spcFirstLastPara="1" wrap="square" lIns="137150" tIns="91425" rIns="137150" bIns="73150" anchor="ctr" anchorCtr="0">
            <a:noAutofit/>
          </a:bodyPr>
          <a:lstStyle/>
          <a:p>
            <a:pPr lvl="0" algn="ctr">
              <a:lnSpc>
                <a:spcPct val="115000"/>
              </a:lnSpc>
              <a:buClr>
                <a:srgbClr val="000000"/>
              </a:buClr>
              <a:buSzPts val="1100"/>
            </a:pPr>
            <a:r>
              <a:rPr lang="en-GB" sz="700">
                <a:latin typeface="YouTube Sans"/>
                <a:ea typeface="YouTube Sans"/>
                <a:cs typeface="YouTube Sans"/>
                <a:sym typeface="YouTube Sans"/>
              </a:rPr>
              <a:t>CEO Thought Leadership Post 2</a:t>
            </a:r>
          </a:p>
        </p:txBody>
      </p:sp>
      <p:sp>
        <p:nvSpPr>
          <p:cNvPr id="57" name="Google Shape;299;p30">
            <a:extLst>
              <a:ext uri="{FF2B5EF4-FFF2-40B4-BE49-F238E27FC236}">
                <a16:creationId xmlns:a16="http://schemas.microsoft.com/office/drawing/2014/main" id="{B35A81CD-AFC1-AF7F-A2EA-F84FFB1B872F}"/>
              </a:ext>
            </a:extLst>
          </p:cNvPr>
          <p:cNvSpPr txBox="1"/>
          <p:nvPr/>
        </p:nvSpPr>
        <p:spPr>
          <a:xfrm>
            <a:off x="9201581" y="2634477"/>
            <a:ext cx="2232238" cy="250800"/>
          </a:xfrm>
          <a:prstGeom prst="rect">
            <a:avLst/>
          </a:prstGeom>
          <a:solidFill>
            <a:srgbClr val="B6D7A8"/>
          </a:solidFill>
          <a:ln>
            <a:noFill/>
          </a:ln>
        </p:spPr>
        <p:txBody>
          <a:bodyPr spcFirstLastPara="1" wrap="square" lIns="137150" tIns="91425" rIns="137150" bIns="73150" anchor="ctr" anchorCtr="0">
            <a:noAutofit/>
          </a:bodyPr>
          <a:lstStyle/>
          <a:p>
            <a:pPr lvl="0" algn="ctr">
              <a:lnSpc>
                <a:spcPct val="115000"/>
              </a:lnSpc>
              <a:buClr>
                <a:srgbClr val="000000"/>
              </a:buClr>
              <a:buSzPts val="1100"/>
            </a:pPr>
            <a:r>
              <a:rPr lang="en-GB" sz="700">
                <a:latin typeface="YouTube Sans"/>
                <a:ea typeface="YouTube Sans"/>
                <a:cs typeface="YouTube Sans"/>
                <a:sym typeface="YouTube Sans"/>
              </a:rPr>
              <a:t>CEO Thought Leadership Post 3</a:t>
            </a:r>
          </a:p>
        </p:txBody>
      </p:sp>
      <p:sp>
        <p:nvSpPr>
          <p:cNvPr id="58" name="Google Shape;299;p30">
            <a:extLst>
              <a:ext uri="{FF2B5EF4-FFF2-40B4-BE49-F238E27FC236}">
                <a16:creationId xmlns:a16="http://schemas.microsoft.com/office/drawing/2014/main" id="{AE26E8AD-A415-19E5-19AE-B584FDE1B724}"/>
              </a:ext>
            </a:extLst>
          </p:cNvPr>
          <p:cNvSpPr txBox="1"/>
          <p:nvPr/>
        </p:nvSpPr>
        <p:spPr>
          <a:xfrm>
            <a:off x="4386810" y="5739522"/>
            <a:ext cx="2176598" cy="250800"/>
          </a:xfrm>
          <a:prstGeom prst="rect">
            <a:avLst/>
          </a:prstGeom>
          <a:solidFill>
            <a:srgbClr val="B6D7A8"/>
          </a:solidFill>
          <a:ln>
            <a:noFill/>
          </a:ln>
        </p:spPr>
        <p:txBody>
          <a:bodyPr spcFirstLastPara="1" wrap="square" lIns="137150" tIns="91425" rIns="137150" bIns="73150"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GB" sz="700">
                <a:latin typeface="YouTube Sans"/>
                <a:ea typeface="YouTube Sans"/>
                <a:cs typeface="YouTube Sans"/>
                <a:sym typeface="YouTube Sans"/>
              </a:rPr>
              <a:t>CEO Thought Leadership Post 4</a:t>
            </a:r>
            <a:endParaRPr sz="700">
              <a:latin typeface="YouTube Sans"/>
              <a:ea typeface="YouTube Sans"/>
              <a:cs typeface="YouTube Sans"/>
              <a:sym typeface="YouTube Sans"/>
            </a:endParaRPr>
          </a:p>
        </p:txBody>
      </p:sp>
      <p:sp>
        <p:nvSpPr>
          <p:cNvPr id="59" name="Google Shape;299;p30">
            <a:extLst>
              <a:ext uri="{FF2B5EF4-FFF2-40B4-BE49-F238E27FC236}">
                <a16:creationId xmlns:a16="http://schemas.microsoft.com/office/drawing/2014/main" id="{797CAE50-BBDF-2D60-2684-DBD92C718EA1}"/>
              </a:ext>
            </a:extLst>
          </p:cNvPr>
          <p:cNvSpPr txBox="1"/>
          <p:nvPr/>
        </p:nvSpPr>
        <p:spPr>
          <a:xfrm>
            <a:off x="6621420" y="5729377"/>
            <a:ext cx="2580161" cy="250800"/>
          </a:xfrm>
          <a:prstGeom prst="rect">
            <a:avLst/>
          </a:prstGeom>
          <a:solidFill>
            <a:srgbClr val="B6D7A8"/>
          </a:solidFill>
          <a:ln>
            <a:noFill/>
          </a:ln>
        </p:spPr>
        <p:txBody>
          <a:bodyPr spcFirstLastPara="1" wrap="square" lIns="137150" tIns="91425" rIns="137150" bIns="73150" anchor="ctr" anchorCtr="0">
            <a:noAutofit/>
          </a:bodyPr>
          <a:lstStyle/>
          <a:p>
            <a:pPr lvl="0" algn="ctr">
              <a:lnSpc>
                <a:spcPct val="115000"/>
              </a:lnSpc>
              <a:buClr>
                <a:srgbClr val="000000"/>
              </a:buClr>
              <a:buSzPts val="1100"/>
            </a:pPr>
            <a:r>
              <a:rPr lang="en-GB" sz="700">
                <a:latin typeface="YouTube Sans"/>
                <a:ea typeface="YouTube Sans"/>
                <a:cs typeface="YouTube Sans"/>
                <a:sym typeface="YouTube Sans"/>
              </a:rPr>
              <a:t>CEO Thought Leadership Post 5</a:t>
            </a:r>
          </a:p>
        </p:txBody>
      </p:sp>
      <p:sp>
        <p:nvSpPr>
          <p:cNvPr id="60" name="Google Shape;299;p30">
            <a:extLst>
              <a:ext uri="{FF2B5EF4-FFF2-40B4-BE49-F238E27FC236}">
                <a16:creationId xmlns:a16="http://schemas.microsoft.com/office/drawing/2014/main" id="{5FA678F9-3666-3D93-6792-F37DD1D02657}"/>
              </a:ext>
            </a:extLst>
          </p:cNvPr>
          <p:cNvSpPr txBox="1"/>
          <p:nvPr/>
        </p:nvSpPr>
        <p:spPr>
          <a:xfrm>
            <a:off x="9259593" y="5719857"/>
            <a:ext cx="2232238" cy="250800"/>
          </a:xfrm>
          <a:prstGeom prst="rect">
            <a:avLst/>
          </a:prstGeom>
          <a:solidFill>
            <a:srgbClr val="B6D7A8"/>
          </a:solidFill>
          <a:ln>
            <a:noFill/>
          </a:ln>
        </p:spPr>
        <p:txBody>
          <a:bodyPr spcFirstLastPara="1" wrap="square" lIns="137150" tIns="91425" rIns="137150" bIns="73150" anchor="ctr" anchorCtr="0">
            <a:noAutofit/>
          </a:bodyPr>
          <a:lstStyle/>
          <a:p>
            <a:pPr lvl="0" algn="ctr">
              <a:lnSpc>
                <a:spcPct val="115000"/>
              </a:lnSpc>
              <a:buClr>
                <a:srgbClr val="000000"/>
              </a:buClr>
              <a:buSzPts val="1100"/>
            </a:pPr>
            <a:r>
              <a:rPr lang="en-GB" sz="700">
                <a:latin typeface="YouTube Sans"/>
                <a:ea typeface="YouTube Sans"/>
                <a:cs typeface="YouTube Sans"/>
                <a:sym typeface="YouTube Sans"/>
              </a:rPr>
              <a:t>CEO Thought Leadership Post 6</a:t>
            </a:r>
          </a:p>
        </p:txBody>
      </p:sp>
      <p:sp>
        <p:nvSpPr>
          <p:cNvPr id="61" name="Google Shape;299;p30">
            <a:extLst>
              <a:ext uri="{FF2B5EF4-FFF2-40B4-BE49-F238E27FC236}">
                <a16:creationId xmlns:a16="http://schemas.microsoft.com/office/drawing/2014/main" id="{5533B571-7C4C-5E7A-FBE7-633BEBADD0DB}"/>
              </a:ext>
            </a:extLst>
          </p:cNvPr>
          <p:cNvSpPr txBox="1"/>
          <p:nvPr/>
        </p:nvSpPr>
        <p:spPr>
          <a:xfrm>
            <a:off x="5724844" y="975794"/>
            <a:ext cx="3137702" cy="250800"/>
          </a:xfrm>
          <a:prstGeom prst="rect">
            <a:avLst/>
          </a:prstGeom>
          <a:solidFill>
            <a:srgbClr val="B6D7A8"/>
          </a:solidFill>
          <a:ln>
            <a:noFill/>
          </a:ln>
        </p:spPr>
        <p:txBody>
          <a:bodyPr spcFirstLastPara="1" wrap="square" lIns="137150" tIns="91425" rIns="137150" bIns="73150"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GB" sz="700">
                <a:latin typeface="YouTube Sans"/>
                <a:ea typeface="YouTube Sans"/>
                <a:cs typeface="YouTube Sans"/>
                <a:sym typeface="YouTube Sans"/>
              </a:rPr>
              <a:t>Payload/Space News article 1: Product Launch</a:t>
            </a:r>
            <a:endParaRPr sz="700">
              <a:latin typeface="YouTube Sans"/>
              <a:ea typeface="YouTube Sans"/>
              <a:cs typeface="YouTube Sans"/>
              <a:sym typeface="YouTube Sans"/>
            </a:endParaRPr>
          </a:p>
        </p:txBody>
      </p:sp>
      <p:sp>
        <p:nvSpPr>
          <p:cNvPr id="62" name="Google Shape;299;p30">
            <a:extLst>
              <a:ext uri="{FF2B5EF4-FFF2-40B4-BE49-F238E27FC236}">
                <a16:creationId xmlns:a16="http://schemas.microsoft.com/office/drawing/2014/main" id="{95FB4340-695B-7D9E-EA89-D5E1FF37038F}"/>
              </a:ext>
            </a:extLst>
          </p:cNvPr>
          <p:cNvSpPr txBox="1"/>
          <p:nvPr/>
        </p:nvSpPr>
        <p:spPr>
          <a:xfrm>
            <a:off x="8891553" y="978231"/>
            <a:ext cx="2600278" cy="250800"/>
          </a:xfrm>
          <a:prstGeom prst="rect">
            <a:avLst/>
          </a:prstGeom>
          <a:solidFill>
            <a:srgbClr val="B6D7A8"/>
          </a:solidFill>
          <a:ln>
            <a:noFill/>
          </a:ln>
        </p:spPr>
        <p:txBody>
          <a:bodyPr spcFirstLastPara="1" wrap="square" lIns="137150" tIns="91425" rIns="137150" bIns="73150"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GB" sz="700">
                <a:latin typeface="YouTube Sans"/>
                <a:ea typeface="YouTube Sans"/>
                <a:cs typeface="YouTube Sans"/>
                <a:sym typeface="YouTube Sans"/>
              </a:rPr>
              <a:t>Payload article 2</a:t>
            </a:r>
            <a:endParaRPr sz="700">
              <a:latin typeface="YouTube Sans"/>
              <a:ea typeface="YouTube Sans"/>
              <a:cs typeface="YouTube Sans"/>
              <a:sym typeface="YouTube Sans"/>
            </a:endParaRPr>
          </a:p>
        </p:txBody>
      </p:sp>
      <p:sp>
        <p:nvSpPr>
          <p:cNvPr id="63" name="Google Shape;299;p30">
            <a:extLst>
              <a:ext uri="{FF2B5EF4-FFF2-40B4-BE49-F238E27FC236}">
                <a16:creationId xmlns:a16="http://schemas.microsoft.com/office/drawing/2014/main" id="{562C8FBE-0A05-6FEB-5DBB-B9211D64B1C0}"/>
              </a:ext>
            </a:extLst>
          </p:cNvPr>
          <p:cNvSpPr txBox="1"/>
          <p:nvPr/>
        </p:nvSpPr>
        <p:spPr>
          <a:xfrm>
            <a:off x="4357803" y="4279108"/>
            <a:ext cx="3755725" cy="250800"/>
          </a:xfrm>
          <a:prstGeom prst="rect">
            <a:avLst/>
          </a:prstGeom>
          <a:solidFill>
            <a:srgbClr val="B6D7A8"/>
          </a:solidFill>
          <a:ln>
            <a:noFill/>
          </a:ln>
        </p:spPr>
        <p:txBody>
          <a:bodyPr spcFirstLastPara="1" wrap="square" lIns="137150" tIns="91425" rIns="137150" bIns="73150"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GB" sz="700">
                <a:latin typeface="YouTube Sans"/>
                <a:ea typeface="YouTube Sans"/>
                <a:cs typeface="YouTube Sans"/>
                <a:sym typeface="YouTube Sans"/>
              </a:rPr>
              <a:t>Payload article 3</a:t>
            </a:r>
            <a:endParaRPr sz="700">
              <a:latin typeface="YouTube Sans"/>
              <a:ea typeface="YouTube Sans"/>
              <a:cs typeface="YouTube Sans"/>
              <a:sym typeface="YouTube Sans"/>
            </a:endParaRPr>
          </a:p>
        </p:txBody>
      </p:sp>
      <p:sp>
        <p:nvSpPr>
          <p:cNvPr id="64" name="Google Shape;299;p30">
            <a:extLst>
              <a:ext uri="{FF2B5EF4-FFF2-40B4-BE49-F238E27FC236}">
                <a16:creationId xmlns:a16="http://schemas.microsoft.com/office/drawing/2014/main" id="{F7AD01B9-7A9F-0060-8FAC-7E92FAC81F67}"/>
              </a:ext>
            </a:extLst>
          </p:cNvPr>
          <p:cNvSpPr txBox="1"/>
          <p:nvPr/>
        </p:nvSpPr>
        <p:spPr>
          <a:xfrm>
            <a:off x="8156624" y="4279108"/>
            <a:ext cx="3277195" cy="250800"/>
          </a:xfrm>
          <a:prstGeom prst="rect">
            <a:avLst/>
          </a:prstGeom>
          <a:solidFill>
            <a:srgbClr val="B6D7A8"/>
          </a:solidFill>
          <a:ln>
            <a:noFill/>
          </a:ln>
        </p:spPr>
        <p:txBody>
          <a:bodyPr spcFirstLastPara="1" wrap="square" lIns="137150" tIns="91425" rIns="137150" bIns="73150"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GB" sz="700">
                <a:latin typeface="YouTube Sans"/>
                <a:ea typeface="YouTube Sans"/>
                <a:cs typeface="YouTube Sans"/>
                <a:sym typeface="YouTube Sans"/>
              </a:rPr>
              <a:t>Payload article 4</a:t>
            </a:r>
            <a:endParaRPr sz="700">
              <a:latin typeface="YouTube Sans"/>
              <a:ea typeface="YouTube Sans"/>
              <a:cs typeface="YouTube Sans"/>
              <a:sym typeface="YouTube Sans"/>
            </a:endParaRPr>
          </a:p>
        </p:txBody>
      </p:sp>
      <p:sp>
        <p:nvSpPr>
          <p:cNvPr id="65" name="Google Shape;299;p30">
            <a:extLst>
              <a:ext uri="{FF2B5EF4-FFF2-40B4-BE49-F238E27FC236}">
                <a16:creationId xmlns:a16="http://schemas.microsoft.com/office/drawing/2014/main" id="{C36D03F9-6215-04AA-AF8D-952A58919FAE}"/>
              </a:ext>
            </a:extLst>
          </p:cNvPr>
          <p:cNvSpPr txBox="1"/>
          <p:nvPr/>
        </p:nvSpPr>
        <p:spPr>
          <a:xfrm>
            <a:off x="4357803" y="4872179"/>
            <a:ext cx="2176598" cy="250800"/>
          </a:xfrm>
          <a:prstGeom prst="rect">
            <a:avLst/>
          </a:prstGeom>
          <a:solidFill>
            <a:srgbClr val="B6D7A8"/>
          </a:solidFill>
          <a:ln>
            <a:noFill/>
          </a:ln>
        </p:spPr>
        <p:txBody>
          <a:bodyPr spcFirstLastPara="1" wrap="square" lIns="137150" tIns="91425" rIns="137150" bIns="73150"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GB" sz="700">
                <a:latin typeface="YouTube Sans"/>
                <a:ea typeface="YouTube Sans"/>
                <a:cs typeface="YouTube Sans"/>
                <a:sym typeface="YouTube Sans"/>
              </a:rPr>
              <a:t>Press Release-4: New Product</a:t>
            </a:r>
            <a:endParaRPr sz="700">
              <a:latin typeface="YouTube Sans"/>
              <a:ea typeface="YouTube Sans"/>
              <a:cs typeface="YouTube Sans"/>
              <a:sym typeface="YouTube Sans"/>
            </a:endParaRPr>
          </a:p>
        </p:txBody>
      </p:sp>
      <p:sp>
        <p:nvSpPr>
          <p:cNvPr id="66" name="Google Shape;299;p30">
            <a:extLst>
              <a:ext uri="{FF2B5EF4-FFF2-40B4-BE49-F238E27FC236}">
                <a16:creationId xmlns:a16="http://schemas.microsoft.com/office/drawing/2014/main" id="{95786F01-2ECF-F6C5-094F-EFBF65806EE5}"/>
              </a:ext>
            </a:extLst>
          </p:cNvPr>
          <p:cNvSpPr txBox="1"/>
          <p:nvPr/>
        </p:nvSpPr>
        <p:spPr>
          <a:xfrm>
            <a:off x="6592413" y="4862034"/>
            <a:ext cx="2580161" cy="250800"/>
          </a:xfrm>
          <a:prstGeom prst="rect">
            <a:avLst/>
          </a:prstGeom>
          <a:solidFill>
            <a:srgbClr val="B6D7A8"/>
          </a:solidFill>
          <a:ln>
            <a:noFill/>
          </a:ln>
        </p:spPr>
        <p:txBody>
          <a:bodyPr spcFirstLastPara="1" wrap="square" lIns="137150" tIns="91425" rIns="137150" bIns="73150"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GB" sz="700">
                <a:latin typeface="YouTube Sans"/>
                <a:ea typeface="YouTube Sans"/>
                <a:cs typeface="YouTube Sans"/>
                <a:sym typeface="YouTube Sans"/>
              </a:rPr>
              <a:t>Press Release 5</a:t>
            </a:r>
            <a:endParaRPr sz="700">
              <a:latin typeface="YouTube Sans"/>
              <a:ea typeface="YouTube Sans"/>
              <a:cs typeface="YouTube Sans"/>
              <a:sym typeface="YouTube Sans"/>
            </a:endParaRPr>
          </a:p>
        </p:txBody>
      </p:sp>
      <p:sp>
        <p:nvSpPr>
          <p:cNvPr id="67" name="Google Shape;299;p30">
            <a:extLst>
              <a:ext uri="{FF2B5EF4-FFF2-40B4-BE49-F238E27FC236}">
                <a16:creationId xmlns:a16="http://schemas.microsoft.com/office/drawing/2014/main" id="{8B6943AB-51AB-7864-A61C-BA204C42B87B}"/>
              </a:ext>
            </a:extLst>
          </p:cNvPr>
          <p:cNvSpPr txBox="1"/>
          <p:nvPr/>
        </p:nvSpPr>
        <p:spPr>
          <a:xfrm>
            <a:off x="9230586" y="4852514"/>
            <a:ext cx="2232238" cy="250800"/>
          </a:xfrm>
          <a:prstGeom prst="rect">
            <a:avLst/>
          </a:prstGeom>
          <a:solidFill>
            <a:srgbClr val="B6D7A8"/>
          </a:solidFill>
          <a:ln>
            <a:noFill/>
          </a:ln>
        </p:spPr>
        <p:txBody>
          <a:bodyPr spcFirstLastPara="1" wrap="square" lIns="137150" tIns="91425" rIns="137150" bIns="73150"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GB" sz="700">
                <a:latin typeface="YouTube Sans"/>
                <a:ea typeface="YouTube Sans"/>
                <a:cs typeface="YouTube Sans"/>
                <a:sym typeface="YouTube Sans"/>
              </a:rPr>
              <a:t>Press Release 6</a:t>
            </a:r>
            <a:endParaRPr sz="700">
              <a:latin typeface="YouTube Sans"/>
              <a:ea typeface="YouTube Sans"/>
              <a:cs typeface="YouTube Sans"/>
              <a:sym typeface="YouTube Sans"/>
            </a:endParaRPr>
          </a:p>
        </p:txBody>
      </p:sp>
      <p:sp>
        <p:nvSpPr>
          <p:cNvPr id="68" name="Google Shape;298;p30">
            <a:extLst>
              <a:ext uri="{FF2B5EF4-FFF2-40B4-BE49-F238E27FC236}">
                <a16:creationId xmlns:a16="http://schemas.microsoft.com/office/drawing/2014/main" id="{501A5696-86D9-E654-4723-A8083A62C631}"/>
              </a:ext>
            </a:extLst>
          </p:cNvPr>
          <p:cNvSpPr txBox="1"/>
          <p:nvPr/>
        </p:nvSpPr>
        <p:spPr>
          <a:xfrm>
            <a:off x="4357803" y="1812150"/>
            <a:ext cx="1317900" cy="250800"/>
          </a:xfrm>
          <a:prstGeom prst="rect">
            <a:avLst/>
          </a:prstGeom>
          <a:solidFill>
            <a:srgbClr val="B6D7A8"/>
          </a:solidFill>
          <a:ln>
            <a:noFill/>
          </a:ln>
        </p:spPr>
        <p:txBody>
          <a:bodyPr spcFirstLastPara="1" wrap="square" lIns="137150" tIns="91425" rIns="137150" bIns="73150"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GB" sz="700" err="1">
                <a:latin typeface="YouTube Sans"/>
                <a:ea typeface="YouTube Sans"/>
                <a:cs typeface="YouTube Sans"/>
                <a:sym typeface="YouTube Sans"/>
              </a:rPr>
              <a:t>Analyze</a:t>
            </a:r>
            <a:r>
              <a:rPr lang="en-GB" sz="700">
                <a:latin typeface="YouTube Sans"/>
                <a:ea typeface="YouTube Sans"/>
                <a:cs typeface="YouTube Sans"/>
                <a:sym typeface="YouTube Sans"/>
              </a:rPr>
              <a:t> how to market in secondary markets</a:t>
            </a:r>
          </a:p>
        </p:txBody>
      </p:sp>
    </p:spTree>
    <p:extLst>
      <p:ext uri="{BB962C8B-B14F-4D97-AF65-F5344CB8AC3E}">
        <p14:creationId xmlns:p14="http://schemas.microsoft.com/office/powerpoint/2010/main" val="969003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BC7674-5E82-F4D6-0518-1B274FD21675}"/>
              </a:ext>
            </a:extLst>
          </p:cNvPr>
          <p:cNvSpPr>
            <a:spLocks noGrp="1"/>
          </p:cNvSpPr>
          <p:nvPr>
            <p:ph type="body" idx="1"/>
          </p:nvPr>
        </p:nvSpPr>
        <p:spPr>
          <a:xfrm>
            <a:off x="1212690" y="1400037"/>
            <a:ext cx="10310974" cy="4443202"/>
          </a:xfrm>
        </p:spPr>
        <p:txBody>
          <a:bodyPr/>
          <a:lstStyle/>
          <a:p>
            <a:pPr marL="342900" indent="-342900">
              <a:buAutoNum type="arabicPeriod"/>
            </a:pPr>
            <a:r>
              <a:rPr lang="en-US"/>
              <a:t>What are the options for public funding that Leaf Space can get? PNRR? </a:t>
            </a:r>
          </a:p>
          <a:p>
            <a:pPr marL="800100" lvl="1" indent="-342900">
              <a:buAutoNum type="arabicPeriod"/>
            </a:pPr>
            <a:r>
              <a:rPr lang="en-US">
                <a:solidFill>
                  <a:srgbClr val="825DC7"/>
                </a:solidFill>
              </a:rPr>
              <a:t>ASI funding (pay for our R</a:t>
            </a:r>
            <a:r>
              <a:rPr lang="it-IT">
                <a:solidFill>
                  <a:srgbClr val="825DC7"/>
                </a:solidFill>
              </a:rPr>
              <a:t>&amp;D)</a:t>
            </a:r>
            <a:endParaRPr lang="en-US">
              <a:solidFill>
                <a:srgbClr val="825DC7"/>
              </a:solidFill>
            </a:endParaRPr>
          </a:p>
          <a:p>
            <a:pPr marL="800100" lvl="1" indent="-342900">
              <a:buAutoNum type="arabicPeriod"/>
            </a:pPr>
            <a:r>
              <a:rPr lang="en-US">
                <a:solidFill>
                  <a:srgbClr val="825DC7"/>
                </a:solidFill>
              </a:rPr>
              <a:t>Lombardy govt.  ?</a:t>
            </a:r>
          </a:p>
          <a:p>
            <a:pPr marL="800100" lvl="1" indent="-342900">
              <a:buAutoNum type="arabicPeriod"/>
            </a:pPr>
            <a:r>
              <a:rPr lang="en-US">
                <a:solidFill>
                  <a:srgbClr val="825DC7"/>
                </a:solidFill>
              </a:rPr>
              <a:t>PNRR fund ? (Check if the money is available)</a:t>
            </a:r>
          </a:p>
          <a:p>
            <a:pPr marL="800100" lvl="1" indent="-342900">
              <a:buAutoNum type="arabicPeriod"/>
            </a:pPr>
            <a:r>
              <a:rPr lang="en-US">
                <a:solidFill>
                  <a:srgbClr val="825DC7"/>
                </a:solidFill>
              </a:rPr>
              <a:t>Italian govt. (research projects)</a:t>
            </a:r>
          </a:p>
          <a:p>
            <a:pPr marL="342900" indent="-342900">
              <a:buAutoNum type="arabicPeriod"/>
            </a:pPr>
            <a:r>
              <a:rPr lang="en-US"/>
              <a:t>What are the platforms/conferences we can target institutions?</a:t>
            </a:r>
          </a:p>
          <a:p>
            <a:pPr marL="800100" lvl="1" indent="-342900">
              <a:buAutoNum type="arabicPeriod"/>
            </a:pPr>
            <a:r>
              <a:rPr lang="en-US">
                <a:solidFill>
                  <a:srgbClr val="825DC7"/>
                </a:solidFill>
              </a:rPr>
              <a:t>Platforms:</a:t>
            </a:r>
          </a:p>
          <a:p>
            <a:pPr marL="800100" lvl="1" indent="-342900">
              <a:buAutoNum type="arabicPeriod"/>
            </a:pPr>
            <a:r>
              <a:rPr lang="en-US">
                <a:solidFill>
                  <a:srgbClr val="825DC7"/>
                </a:solidFill>
              </a:rPr>
              <a:t>Conferences: (Ask Gio and Aldini)</a:t>
            </a:r>
          </a:p>
          <a:p>
            <a:pPr marL="342900" indent="-342900">
              <a:buAutoNum type="arabicPeriod"/>
            </a:pPr>
            <a:r>
              <a:rPr lang="en-US"/>
              <a:t>Which proof points are these institutions looking for that’ll make them choose Leaf ?</a:t>
            </a:r>
          </a:p>
          <a:p>
            <a:pPr marL="800100" lvl="1" indent="-342900">
              <a:buAutoNum type="arabicPeriod"/>
            </a:pPr>
            <a:r>
              <a:rPr lang="en-US">
                <a:solidFill>
                  <a:srgbClr val="825DC7"/>
                </a:solidFill>
              </a:rPr>
              <a:t>Italian champion Leaf (Revenue:4 </a:t>
            </a:r>
            <a:r>
              <a:rPr lang="en-US" err="1">
                <a:solidFill>
                  <a:srgbClr val="825DC7"/>
                </a:solidFill>
              </a:rPr>
              <a:t>Mln</a:t>
            </a:r>
            <a:r>
              <a:rPr lang="en-US">
                <a:solidFill>
                  <a:srgbClr val="825DC7"/>
                </a:solidFill>
              </a:rPr>
              <a:t> euros, growing customer base, growing satellites)</a:t>
            </a:r>
          </a:p>
          <a:p>
            <a:pPr marL="800100" lvl="1" indent="-342900">
              <a:buAutoNum type="arabicPeriod"/>
            </a:pPr>
            <a:r>
              <a:rPr lang="en-US">
                <a:solidFill>
                  <a:srgbClr val="825DC7"/>
                </a:solidFill>
              </a:rPr>
              <a:t>Tax payer with export business</a:t>
            </a:r>
          </a:p>
          <a:p>
            <a:pPr marL="342900" indent="-342900">
              <a:buAutoNum type="arabicPeriod"/>
            </a:pPr>
            <a:r>
              <a:rPr lang="en-US"/>
              <a:t>Can we work with AIPAS to get funding? (Ask Gio)</a:t>
            </a:r>
          </a:p>
          <a:p>
            <a:pPr marL="342900" indent="-342900">
              <a:buAutoNum type="arabicPeriod"/>
            </a:pPr>
            <a:endParaRPr lang="en-US"/>
          </a:p>
          <a:p>
            <a:pPr marL="342900" indent="-342900">
              <a:buAutoNum type="arabicPeriod"/>
            </a:pPr>
            <a:endParaRPr lang="en-US"/>
          </a:p>
          <a:p>
            <a:pPr marL="342900" indent="-342900">
              <a:buAutoNum type="arabicPeriod"/>
            </a:pPr>
            <a:endParaRPr lang="en-US"/>
          </a:p>
          <a:p>
            <a:r>
              <a:rPr lang="en-US"/>
              <a:t>Action Items</a:t>
            </a:r>
          </a:p>
          <a:p>
            <a:pPr marL="342900" indent="-342900">
              <a:buFont typeface="+mj-lt"/>
              <a:buAutoNum type="arabicPeriod"/>
            </a:pPr>
            <a:r>
              <a:rPr lang="en-US"/>
              <a:t>Institutional page on Leaf Space website</a:t>
            </a:r>
          </a:p>
          <a:p>
            <a:pPr marL="342900" indent="-342900">
              <a:buFont typeface="+mj-lt"/>
              <a:buAutoNum type="arabicPeriod"/>
            </a:pPr>
            <a:r>
              <a:rPr lang="en-US"/>
              <a:t>Get security compliance certificate</a:t>
            </a:r>
          </a:p>
          <a:p>
            <a:pPr marL="342900" indent="-342900">
              <a:buFont typeface="+mj-lt"/>
              <a:buAutoNum type="arabicPeriod"/>
            </a:pPr>
            <a:r>
              <a:rPr lang="en-US"/>
              <a:t>Bring Lombardy govt. to office and convince them to invest in Leaf Space?</a:t>
            </a:r>
          </a:p>
          <a:p>
            <a:pPr marL="342900" indent="-342900">
              <a:buFont typeface="+mj-lt"/>
              <a:buAutoNum type="arabicPeriod"/>
            </a:pPr>
            <a:endParaRPr lang="en-US"/>
          </a:p>
          <a:p>
            <a:pPr marL="342900" indent="-342900">
              <a:buFont typeface="+mj-lt"/>
              <a:buAutoNum type="arabicPeriod"/>
            </a:pPr>
            <a:endParaRPr lang="en-US"/>
          </a:p>
        </p:txBody>
      </p:sp>
      <p:sp>
        <p:nvSpPr>
          <p:cNvPr id="3" name="Title 2">
            <a:extLst>
              <a:ext uri="{FF2B5EF4-FFF2-40B4-BE49-F238E27FC236}">
                <a16:creationId xmlns:a16="http://schemas.microsoft.com/office/drawing/2014/main" id="{4894FFF7-914C-54CF-050D-C91001548ACA}"/>
              </a:ext>
            </a:extLst>
          </p:cNvPr>
          <p:cNvSpPr>
            <a:spLocks noGrp="1"/>
          </p:cNvSpPr>
          <p:nvPr>
            <p:ph type="title"/>
          </p:nvPr>
        </p:nvSpPr>
        <p:spPr/>
        <p:txBody>
          <a:bodyPr/>
          <a:lstStyle/>
          <a:p>
            <a:r>
              <a:rPr lang="en-US"/>
              <a:t>Questions	</a:t>
            </a:r>
          </a:p>
        </p:txBody>
      </p:sp>
      <p:sp>
        <p:nvSpPr>
          <p:cNvPr id="4" name="Text Placeholder 3">
            <a:extLst>
              <a:ext uri="{FF2B5EF4-FFF2-40B4-BE49-F238E27FC236}">
                <a16:creationId xmlns:a16="http://schemas.microsoft.com/office/drawing/2014/main" id="{FE021C4D-B0CE-0055-36A9-1CDBBF667750}"/>
              </a:ext>
            </a:extLst>
          </p:cNvPr>
          <p:cNvSpPr>
            <a:spLocks noGrp="1"/>
          </p:cNvSpPr>
          <p:nvPr>
            <p:ph type="body" sz="quarter" idx="27"/>
          </p:nvPr>
        </p:nvSpPr>
        <p:spPr/>
        <p:txBody>
          <a:bodyPr/>
          <a:lstStyle/>
          <a:p>
            <a:endParaRPr lang="en-US"/>
          </a:p>
        </p:txBody>
      </p:sp>
    </p:spTree>
    <p:extLst>
      <p:ext uri="{BB962C8B-B14F-4D97-AF65-F5344CB8AC3E}">
        <p14:creationId xmlns:p14="http://schemas.microsoft.com/office/powerpoint/2010/main" val="4168129572"/>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D34140-7FB2-3588-101E-310B64454B04}"/>
              </a:ext>
            </a:extLst>
          </p:cNvPr>
          <p:cNvSpPr>
            <a:spLocks noGrp="1"/>
          </p:cNvSpPr>
          <p:nvPr>
            <p:ph type="title"/>
          </p:nvPr>
        </p:nvSpPr>
        <p:spPr/>
        <p:txBody>
          <a:bodyPr/>
          <a:lstStyle/>
          <a:p>
            <a:r>
              <a:rPr lang="en-US"/>
              <a:t>Key decision makers</a:t>
            </a:r>
          </a:p>
        </p:txBody>
      </p:sp>
      <p:sp>
        <p:nvSpPr>
          <p:cNvPr id="4" name="Text Placeholder 3">
            <a:extLst>
              <a:ext uri="{FF2B5EF4-FFF2-40B4-BE49-F238E27FC236}">
                <a16:creationId xmlns:a16="http://schemas.microsoft.com/office/drawing/2014/main" id="{FA75CCF7-958D-B14C-25C7-5798E77F7384}"/>
              </a:ext>
            </a:extLst>
          </p:cNvPr>
          <p:cNvSpPr>
            <a:spLocks noGrp="1"/>
          </p:cNvSpPr>
          <p:nvPr>
            <p:ph type="body" sz="quarter" idx="27"/>
          </p:nvPr>
        </p:nvSpPr>
        <p:spPr/>
        <p:txBody>
          <a:bodyPr/>
          <a:lstStyle/>
          <a:p>
            <a:endParaRPr lang="en-US"/>
          </a:p>
        </p:txBody>
      </p:sp>
      <p:graphicFrame>
        <p:nvGraphicFramePr>
          <p:cNvPr id="5" name="Table 4">
            <a:extLst>
              <a:ext uri="{FF2B5EF4-FFF2-40B4-BE49-F238E27FC236}">
                <a16:creationId xmlns:a16="http://schemas.microsoft.com/office/drawing/2014/main" id="{8F7CF48B-E68D-916F-01B0-15E4B01526B9}"/>
              </a:ext>
            </a:extLst>
          </p:cNvPr>
          <p:cNvGraphicFramePr>
            <a:graphicFrameLocks noGrp="1"/>
          </p:cNvGraphicFramePr>
          <p:nvPr>
            <p:extLst>
              <p:ext uri="{D42A27DB-BD31-4B8C-83A1-F6EECF244321}">
                <p14:modId xmlns:p14="http://schemas.microsoft.com/office/powerpoint/2010/main" val="902735812"/>
              </p:ext>
            </p:extLst>
          </p:nvPr>
        </p:nvGraphicFramePr>
        <p:xfrm>
          <a:off x="1212690" y="1400036"/>
          <a:ext cx="10310973" cy="7518206"/>
        </p:xfrm>
        <a:graphic>
          <a:graphicData uri="http://schemas.openxmlformats.org/drawingml/2006/table">
            <a:tbl>
              <a:tblPr firstRow="1" bandRow="1">
                <a:tableStyleId>{5C22544A-7EE6-4342-B048-85BDC9FD1C3A}</a:tableStyleId>
              </a:tblPr>
              <a:tblGrid>
                <a:gridCol w="3436991">
                  <a:extLst>
                    <a:ext uri="{9D8B030D-6E8A-4147-A177-3AD203B41FA5}">
                      <a16:colId xmlns:a16="http://schemas.microsoft.com/office/drawing/2014/main" val="2856417533"/>
                    </a:ext>
                  </a:extLst>
                </a:gridCol>
                <a:gridCol w="3436991">
                  <a:extLst>
                    <a:ext uri="{9D8B030D-6E8A-4147-A177-3AD203B41FA5}">
                      <a16:colId xmlns:a16="http://schemas.microsoft.com/office/drawing/2014/main" val="3905838291"/>
                    </a:ext>
                  </a:extLst>
                </a:gridCol>
                <a:gridCol w="3436991">
                  <a:extLst>
                    <a:ext uri="{9D8B030D-6E8A-4147-A177-3AD203B41FA5}">
                      <a16:colId xmlns:a16="http://schemas.microsoft.com/office/drawing/2014/main" val="1391414898"/>
                    </a:ext>
                  </a:extLst>
                </a:gridCol>
              </a:tblGrid>
              <a:tr h="695863">
                <a:tc>
                  <a:txBody>
                    <a:bodyPr/>
                    <a:lstStyle/>
                    <a:p>
                      <a:r>
                        <a:rPr lang="en-US"/>
                        <a:t>Person</a:t>
                      </a:r>
                    </a:p>
                  </a:txBody>
                  <a:tcPr>
                    <a:solidFill>
                      <a:srgbClr val="825DC7"/>
                    </a:solidFill>
                  </a:tcPr>
                </a:tc>
                <a:tc>
                  <a:txBody>
                    <a:bodyPr/>
                    <a:lstStyle/>
                    <a:p>
                      <a:r>
                        <a:rPr lang="en-US"/>
                        <a:t>Role </a:t>
                      </a:r>
                    </a:p>
                  </a:txBody>
                  <a:tcPr>
                    <a:solidFill>
                      <a:srgbClr val="825DC7"/>
                    </a:solidFill>
                  </a:tcPr>
                </a:tc>
                <a:tc>
                  <a:txBody>
                    <a:bodyPr/>
                    <a:lstStyle/>
                    <a:p>
                      <a:r>
                        <a:rPr lang="en-US"/>
                        <a:t>Overview</a:t>
                      </a:r>
                    </a:p>
                  </a:txBody>
                  <a:tcPr>
                    <a:solidFill>
                      <a:srgbClr val="825DC7"/>
                    </a:solidFill>
                  </a:tcPr>
                </a:tc>
                <a:extLst>
                  <a:ext uri="{0D108BD9-81ED-4DB2-BD59-A6C34878D82A}">
                    <a16:rowId xmlns:a16="http://schemas.microsoft.com/office/drawing/2014/main" val="3102002038"/>
                  </a:ext>
                </a:extLst>
              </a:tr>
              <a:tr h="6958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a:solidFill>
                            <a:schemeClr val="dk1"/>
                          </a:solidFill>
                          <a:effectLst/>
                          <a:latin typeface="+mn-lt"/>
                          <a:ea typeface="+mn-ea"/>
                          <a:cs typeface="+mn-cs"/>
                        </a:rPr>
                        <a:t>Minister Adolfo Urso</a:t>
                      </a:r>
                    </a:p>
                    <a:p>
                      <a:r>
                        <a:rPr lang="it-IT"/>
                        <a:t>(https://www.mimit.gov.it/en/</a:t>
                      </a:r>
                      <a:r>
                        <a:rPr lang="it-IT" err="1"/>
                        <a:t>minister-urso</a:t>
                      </a:r>
                      <a:r>
                        <a:rPr lang="it-IT"/>
                        <a:t>)</a:t>
                      </a:r>
                      <a:endParaRPr lang="en-US"/>
                    </a:p>
                  </a:txBody>
                  <a:tcPr>
                    <a:solidFill>
                      <a:srgbClr val="BBC7D6"/>
                    </a:solidFill>
                  </a:tcPr>
                </a:tc>
                <a:tc>
                  <a:txBody>
                    <a:bodyPr/>
                    <a:lstStyle/>
                    <a:p>
                      <a:r>
                        <a:rPr lang="en-GB"/>
                        <a:t>Minister of Enterprises &amp; Made in Italy (</a:t>
                      </a:r>
                      <a:r>
                        <a:rPr lang="en-GB" err="1"/>
                        <a:t>MiMIT</a:t>
                      </a:r>
                      <a:r>
                        <a:rPr lang="en-GB"/>
                        <a:t>)</a:t>
                      </a:r>
                      <a:endParaRPr lang="en-US"/>
                    </a:p>
                  </a:txBody>
                  <a:tcPr>
                    <a:solidFill>
                      <a:srgbClr val="BBC7D6"/>
                    </a:solidFill>
                  </a:tcPr>
                </a:tc>
                <a:tc>
                  <a:txBody>
                    <a:bodyPr/>
                    <a:lstStyle/>
                    <a:p>
                      <a:r>
                        <a:rPr lang="en-GB" sz="1800" b="0" i="0" kern="1200">
                          <a:solidFill>
                            <a:schemeClr val="dk1"/>
                          </a:solidFill>
                          <a:effectLst/>
                          <a:latin typeface="+mn-lt"/>
                          <a:ea typeface="+mn-ea"/>
                          <a:cs typeface="+mn-cs"/>
                        </a:rPr>
                        <a:t>November 21, 2022, the Prime Minister delegated him the coordination of space and aerospace policy.</a:t>
                      </a:r>
                      <a:endParaRPr lang="en-US"/>
                    </a:p>
                  </a:txBody>
                  <a:tcPr>
                    <a:solidFill>
                      <a:srgbClr val="BBC7D6"/>
                    </a:solidFill>
                  </a:tcPr>
                </a:tc>
                <a:extLst>
                  <a:ext uri="{0D108BD9-81ED-4DB2-BD59-A6C34878D82A}">
                    <a16:rowId xmlns:a16="http://schemas.microsoft.com/office/drawing/2014/main" val="1346703771"/>
                  </a:ext>
                </a:extLst>
              </a:tr>
              <a:tr h="6958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Alfredo Mantovano-</a:t>
                      </a:r>
                      <a:r>
                        <a:rPr lang="en-GB"/>
                        <a:t>Under-Secretary to the Prime Minister</a:t>
                      </a:r>
                      <a:endParaRPr lang="en-US"/>
                    </a:p>
                    <a:p>
                      <a:endParaRPr lang="en-US"/>
                    </a:p>
                  </a:txBody>
                  <a:tcPr/>
                </a:tc>
                <a:tc>
                  <a:txBody>
                    <a:bodyPr/>
                    <a:lstStyle/>
                    <a:p>
                      <a:r>
                        <a:rPr lang="en-US"/>
                        <a:t>https://decode39.com/10827/meloni-puts-space-strategy-at-pmos-core/</a:t>
                      </a:r>
                    </a:p>
                  </a:txBody>
                  <a:tcPr/>
                </a:tc>
                <a:tc>
                  <a:txBody>
                    <a:bodyPr/>
                    <a:lstStyle/>
                    <a:p>
                      <a:r>
                        <a:rPr lang="en-GB" sz="1800" b="0" i="0" kern="1200">
                          <a:solidFill>
                            <a:schemeClr val="dk1"/>
                          </a:solidFill>
                          <a:effectLst/>
                          <a:latin typeface="+mn-lt"/>
                          <a:ea typeface="+mn-ea"/>
                          <a:cs typeface="+mn-cs"/>
                        </a:rPr>
                        <a:t>2 April 2025, a seven-page, nine-article decree signed by Under-Secretary Alfredo Mantovano established a “single point of contact for the resilience of critical entities” under the Italian Prime Minister’s Office (</a:t>
                      </a:r>
                      <a:r>
                        <a:rPr lang="en-GB" sz="1800" b="0" i="1" kern="1200">
                          <a:solidFill>
                            <a:schemeClr val="dk1"/>
                          </a:solidFill>
                          <a:effectLst/>
                          <a:latin typeface="+mn-lt"/>
                          <a:ea typeface="+mn-ea"/>
                          <a:cs typeface="+mn-cs"/>
                        </a:rPr>
                        <a:t>Palazzo Chigi</a:t>
                      </a:r>
                      <a:r>
                        <a:rPr lang="en-GB" sz="1800" b="0" i="0" kern="1200">
                          <a:solidFill>
                            <a:schemeClr val="dk1"/>
                          </a:solidFill>
                          <a:effectLst/>
                          <a:latin typeface="+mn-lt"/>
                          <a:ea typeface="+mn-ea"/>
                          <a:cs typeface="+mn-cs"/>
                        </a:rPr>
                        <a:t>).</a:t>
                      </a:r>
                      <a:endParaRPr lang="en-US"/>
                    </a:p>
                  </a:txBody>
                  <a:tcPr/>
                </a:tc>
                <a:extLst>
                  <a:ext uri="{0D108BD9-81ED-4DB2-BD59-A6C34878D82A}">
                    <a16:rowId xmlns:a16="http://schemas.microsoft.com/office/drawing/2014/main" val="949585403"/>
                  </a:ext>
                </a:extLst>
              </a:tr>
              <a:tr h="695863">
                <a:tc>
                  <a:txBody>
                    <a:bodyPr/>
                    <a:lstStyle/>
                    <a:p>
                      <a:r>
                        <a:rPr lang="en-GB" b="1"/>
                        <a:t>Gen. Franco Federici</a:t>
                      </a:r>
                      <a:r>
                        <a:rPr lang="en-GB"/>
                        <a:t> – Military Advisor to the PM</a:t>
                      </a:r>
                      <a:endParaRPr lang="en-US"/>
                    </a:p>
                  </a:txBody>
                  <a:tcPr>
                    <a:solidFill>
                      <a:srgbClr val="BBC7D6"/>
                    </a:solidFill>
                  </a:tcPr>
                </a:tc>
                <a:tc>
                  <a:txBody>
                    <a:bodyPr/>
                    <a:lstStyle/>
                    <a:p>
                      <a:r>
                        <a:rPr lang="en-US"/>
                        <a:t>https://decode39.com/10827/meloni-puts-space-strategy-at-pmos-core/</a:t>
                      </a:r>
                    </a:p>
                  </a:txBody>
                  <a:tcPr>
                    <a:solidFill>
                      <a:srgbClr val="BBC7D6"/>
                    </a:solidFill>
                  </a:tcPr>
                </a:tc>
                <a:tc>
                  <a:txBody>
                    <a:bodyPr/>
                    <a:lstStyle/>
                    <a:p>
                      <a:endParaRPr lang="en-US"/>
                    </a:p>
                  </a:txBody>
                  <a:tcPr>
                    <a:solidFill>
                      <a:srgbClr val="BBC7D6"/>
                    </a:solidFill>
                  </a:tcPr>
                </a:tc>
                <a:extLst>
                  <a:ext uri="{0D108BD9-81ED-4DB2-BD59-A6C34878D82A}">
                    <a16:rowId xmlns:a16="http://schemas.microsoft.com/office/drawing/2014/main" val="3661711882"/>
                  </a:ext>
                </a:extLst>
              </a:tr>
              <a:tr h="695863">
                <a:tc>
                  <a:txBody>
                    <a:bodyPr/>
                    <a:lstStyle/>
                    <a:p>
                      <a:r>
                        <a:rPr lang="en-US" b="1"/>
                        <a:t>Teodoro Valente</a:t>
                      </a:r>
                      <a:r>
                        <a:rPr lang="en-US"/>
                        <a:t> – President, Italian Space Agency (ASI)</a:t>
                      </a:r>
                    </a:p>
                  </a:txBody>
                  <a:tcPr/>
                </a:tc>
                <a:tc>
                  <a:txBody>
                    <a:bodyPr/>
                    <a:lstStyle/>
                    <a:p>
                      <a:r>
                        <a:rPr lang="en-US"/>
                        <a:t>https://www.reuters.com/technology/space/private-investments-space-are-essential-head-italian-space-agency-says-2024-10-13/</a:t>
                      </a:r>
                    </a:p>
                  </a:txBody>
                  <a:tcPr/>
                </a:tc>
                <a:tc>
                  <a:txBody>
                    <a:bodyPr/>
                    <a:lstStyle/>
                    <a:p>
                      <a:r>
                        <a:rPr lang="en-US"/>
                        <a:t>Controls ASI’s R&amp;D and </a:t>
                      </a:r>
                      <a:r>
                        <a:rPr lang="en-US" err="1"/>
                        <a:t>commercialisation</a:t>
                      </a:r>
                      <a:r>
                        <a:rPr lang="en-US"/>
                        <a:t> grants; publicly champions private-sector investment in space.</a:t>
                      </a:r>
                    </a:p>
                  </a:txBody>
                  <a:tcPr/>
                </a:tc>
                <a:extLst>
                  <a:ext uri="{0D108BD9-81ED-4DB2-BD59-A6C34878D82A}">
                    <a16:rowId xmlns:a16="http://schemas.microsoft.com/office/drawing/2014/main" val="2586597393"/>
                  </a:ext>
                </a:extLst>
              </a:tr>
              <a:tr h="695863">
                <a:tc>
                  <a:txBody>
                    <a:bodyPr/>
                    <a:lstStyle/>
                    <a:p>
                      <a:endParaRPr lang="en-US"/>
                    </a:p>
                  </a:txBody>
                  <a:tcPr>
                    <a:solidFill>
                      <a:srgbClr val="BBC7D6"/>
                    </a:solidFill>
                  </a:tcPr>
                </a:tc>
                <a:tc>
                  <a:txBody>
                    <a:bodyPr/>
                    <a:lstStyle/>
                    <a:p>
                      <a:endParaRPr lang="en-US"/>
                    </a:p>
                  </a:txBody>
                  <a:tcPr>
                    <a:solidFill>
                      <a:srgbClr val="BBC7D6"/>
                    </a:solidFill>
                  </a:tcPr>
                </a:tc>
                <a:tc>
                  <a:txBody>
                    <a:bodyPr/>
                    <a:lstStyle/>
                    <a:p>
                      <a:endParaRPr lang="en-US"/>
                    </a:p>
                  </a:txBody>
                  <a:tcPr>
                    <a:solidFill>
                      <a:srgbClr val="BBC7D6"/>
                    </a:solidFill>
                  </a:tcPr>
                </a:tc>
                <a:extLst>
                  <a:ext uri="{0D108BD9-81ED-4DB2-BD59-A6C34878D82A}">
                    <a16:rowId xmlns:a16="http://schemas.microsoft.com/office/drawing/2014/main" val="32531901"/>
                  </a:ext>
                </a:extLst>
              </a:tr>
            </a:tbl>
          </a:graphicData>
        </a:graphic>
      </p:graphicFrame>
    </p:spTree>
    <p:extLst>
      <p:ext uri="{BB962C8B-B14F-4D97-AF65-F5344CB8AC3E}">
        <p14:creationId xmlns:p14="http://schemas.microsoft.com/office/powerpoint/2010/main" val="1851306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7856-5D96-FA6E-B63C-00CF34413F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090B5A-DE80-7199-61BB-5A11369BE754}"/>
              </a:ext>
            </a:extLst>
          </p:cNvPr>
          <p:cNvSpPr>
            <a:spLocks noGrp="1"/>
          </p:cNvSpPr>
          <p:nvPr>
            <p:ph type="title"/>
          </p:nvPr>
        </p:nvSpPr>
        <p:spPr>
          <a:xfrm>
            <a:off x="269576" y="443800"/>
            <a:ext cx="10515600" cy="371897"/>
          </a:xfrm>
          <a:prstGeom prst="rect">
            <a:avLst/>
          </a:prstGeom>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sz="2600">
                <a:solidFill>
                  <a:srgbClr val="825DC7"/>
                </a:solidFill>
                <a:latin typeface="Kodchasan"/>
                <a:ea typeface="+mj-ea"/>
                <a:cs typeface="Kodchasan" panose="00000800000000000000" pitchFamily="2" charset="-34"/>
              </a:rPr>
              <a:t>What shall we improve …. (general)</a:t>
            </a:r>
          </a:p>
        </p:txBody>
      </p:sp>
      <p:sp>
        <p:nvSpPr>
          <p:cNvPr id="6" name="CasellaDiTesto 5">
            <a:extLst>
              <a:ext uri="{FF2B5EF4-FFF2-40B4-BE49-F238E27FC236}">
                <a16:creationId xmlns:a16="http://schemas.microsoft.com/office/drawing/2014/main" id="{A93D0ED9-BBEA-5BD5-D722-1BAD0E48BA14}"/>
              </a:ext>
            </a:extLst>
          </p:cNvPr>
          <p:cNvSpPr txBox="1"/>
          <p:nvPr/>
        </p:nvSpPr>
        <p:spPr>
          <a:xfrm>
            <a:off x="531753" y="1880676"/>
            <a:ext cx="9991245" cy="4748992"/>
          </a:xfrm>
          <a:prstGeom prst="rect">
            <a:avLst/>
          </a:prstGeom>
          <a:noFill/>
        </p:spPr>
        <p:txBody>
          <a:bodyPr wrap="square" lIns="121920" tIns="60960" rIns="121920" bIns="60960" rtlCol="0" anchor="t">
            <a:spAutoFit/>
          </a:bodyPr>
          <a:lstStyle/>
          <a:p>
            <a:pPr marL="285750" indent="-285750">
              <a:lnSpc>
                <a:spcPct val="90000"/>
              </a:lnSpc>
              <a:spcBef>
                <a:spcPts val="1000"/>
              </a:spcBef>
              <a:buFont typeface="Arial" panose="020B0604020202020204" pitchFamily="34" charset="0"/>
              <a:buChar char="•"/>
            </a:pPr>
            <a:r>
              <a:rPr lang="en-GB" sz="1600" dirty="0"/>
              <a:t>Institutional connection with the main local agencies linked to </a:t>
            </a:r>
          </a:p>
          <a:p>
            <a:pPr marL="285750" indent="-285750">
              <a:lnSpc>
                <a:spcPct val="90000"/>
              </a:lnSpc>
              <a:spcBef>
                <a:spcPts val="1000"/>
              </a:spcBef>
              <a:buFont typeface="Arial" panose="020B0604020202020204" pitchFamily="34" charset="0"/>
              <a:buChar char="•"/>
            </a:pPr>
            <a:r>
              <a:rPr lang="en-GB" sz="1600" dirty="0"/>
              <a:t>Italy/ European Space Sector Institutions (AIPASS….ASI…ITA/ICE)</a:t>
            </a:r>
          </a:p>
          <a:p>
            <a:pPr marL="285750" indent="-285750">
              <a:lnSpc>
                <a:spcPct val="90000"/>
              </a:lnSpc>
              <a:spcBef>
                <a:spcPts val="1000"/>
              </a:spcBef>
              <a:buFont typeface="Arial" panose="020B0604020202020204" pitchFamily="34" charset="0"/>
              <a:buChar char="•"/>
            </a:pPr>
            <a:r>
              <a:rPr lang="en-GB" sz="1600" dirty="0"/>
              <a:t>Focus on USA channel </a:t>
            </a:r>
            <a:r>
              <a:rPr lang="en-GB" sz="1600" dirty="0">
                <a:sym typeface="Wingdings" panose="05000000000000000000" pitchFamily="2" charset="2"/>
              </a:rPr>
              <a:t> catch project integration opportunities to open new visibility</a:t>
            </a:r>
          </a:p>
          <a:p>
            <a:pPr marL="285750" indent="-285750">
              <a:lnSpc>
                <a:spcPct val="90000"/>
              </a:lnSpc>
              <a:spcBef>
                <a:spcPts val="1000"/>
              </a:spcBef>
              <a:buFont typeface="Arial" panose="020B0604020202020204" pitchFamily="34" charset="0"/>
              <a:buChar char="•"/>
            </a:pPr>
            <a:r>
              <a:rPr lang="en-US" sz="1600" dirty="0"/>
              <a:t>Gain more visibility by leveraging our clients or partners: when we support a launch or a particular program, being mentioned in their PR or social media posts increases our visibility and helps strengthen our position in the market.</a:t>
            </a:r>
          </a:p>
          <a:p>
            <a:pPr marL="285750" indent="-285750">
              <a:lnSpc>
                <a:spcPct val="90000"/>
              </a:lnSpc>
              <a:spcBef>
                <a:spcPts val="1000"/>
              </a:spcBef>
              <a:buFont typeface="Arial" panose="020B0604020202020204" pitchFamily="34" charset="0"/>
              <a:buChar char="•"/>
            </a:pPr>
            <a:r>
              <a:rPr lang="en-US" sz="1600" dirty="0"/>
              <a:t>When we sign a contract and are selected to support a mission, we commit to proposing joint communications. Teams needed: Sales, Legal</a:t>
            </a:r>
          </a:p>
          <a:p>
            <a:pPr marL="285750" indent="-285750">
              <a:lnSpc>
                <a:spcPct val="90000"/>
              </a:lnSpc>
              <a:spcBef>
                <a:spcPts val="1000"/>
              </a:spcBef>
              <a:buFont typeface="Arial" panose="020B0604020202020204" pitchFamily="34" charset="0"/>
              <a:buChar char="•"/>
            </a:pPr>
            <a:r>
              <a:rPr lang="en-US" sz="1600" dirty="0"/>
              <a:t>Podcasts and radio shows </a:t>
            </a:r>
          </a:p>
          <a:p>
            <a:pPr marL="285750" indent="-285750">
              <a:lnSpc>
                <a:spcPct val="90000"/>
              </a:lnSpc>
              <a:spcBef>
                <a:spcPts val="1000"/>
              </a:spcBef>
              <a:buFont typeface="Arial" panose="020B0604020202020204" pitchFamily="34" charset="0"/>
              <a:buChar char="•"/>
            </a:pPr>
            <a:r>
              <a:rPr lang="en-US" sz="1600" dirty="0"/>
              <a:t>Technical Paper new project accreditation (Bere released the process : how to better place our contribution during the events)</a:t>
            </a:r>
          </a:p>
          <a:p>
            <a:pPr marL="285750" indent="-285750">
              <a:lnSpc>
                <a:spcPct val="90000"/>
              </a:lnSpc>
              <a:spcBef>
                <a:spcPts val="1000"/>
              </a:spcBef>
              <a:buFont typeface="Arial" panose="020B0604020202020204" pitchFamily="34" charset="0"/>
              <a:buChar char="•"/>
            </a:pPr>
            <a:r>
              <a:rPr lang="en-US" sz="1600" dirty="0"/>
              <a:t>Budget plan understanding for the new confirmed project </a:t>
            </a:r>
          </a:p>
          <a:p>
            <a:pPr marL="285750" indent="-285750">
              <a:lnSpc>
                <a:spcPct val="90000"/>
              </a:lnSpc>
              <a:spcBef>
                <a:spcPts val="1000"/>
              </a:spcBef>
              <a:buFont typeface="Arial" panose="020B0604020202020204" pitchFamily="34" charset="0"/>
              <a:buChar char="•"/>
            </a:pPr>
            <a:r>
              <a:rPr lang="en-US" sz="1600" dirty="0"/>
              <a:t>Suggest the  event organizing team a list of panel topics that we can participate in, every time we register</a:t>
            </a:r>
          </a:p>
          <a:p>
            <a:pPr marL="285750" indent="-285750">
              <a:lnSpc>
                <a:spcPct val="90000"/>
              </a:lnSpc>
              <a:spcBef>
                <a:spcPts val="1000"/>
              </a:spcBef>
              <a:buFont typeface="Arial" panose="020B0604020202020204" pitchFamily="34" charset="0"/>
              <a:buChar char="•"/>
            </a:pPr>
            <a:endParaRPr lang="en-GB" sz="1600" b="1" dirty="0">
              <a:solidFill>
                <a:schemeClr val="tx1">
                  <a:tint val="82000"/>
                </a:schemeClr>
              </a:solidFill>
            </a:endParaRPr>
          </a:p>
          <a:p>
            <a:endParaRPr lang="en-GB" sz="2400" dirty="0">
              <a:solidFill>
                <a:srgbClr val="E5F2FF"/>
              </a:solidFill>
              <a:latin typeface="Kodchasan" panose="00000800000000000000" pitchFamily="2" charset="-34"/>
              <a:cs typeface="Kodchasan" panose="00000800000000000000" pitchFamily="2" charset="-34"/>
            </a:endParaRPr>
          </a:p>
        </p:txBody>
      </p:sp>
      <p:pic>
        <p:nvPicPr>
          <p:cNvPr id="3" name="Picture 2" descr="A green and purple circles&#10;&#10;Description automatically generated">
            <a:extLst>
              <a:ext uri="{FF2B5EF4-FFF2-40B4-BE49-F238E27FC236}">
                <a16:creationId xmlns:a16="http://schemas.microsoft.com/office/drawing/2014/main" id="{BDCB5E1A-BD50-6E74-533C-12FDDC39C6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0741" y="290919"/>
            <a:ext cx="1828390" cy="1828390"/>
          </a:xfrm>
          <a:prstGeom prst="rect">
            <a:avLst/>
          </a:prstGeom>
        </p:spPr>
      </p:pic>
    </p:spTree>
    <p:extLst>
      <p:ext uri="{BB962C8B-B14F-4D97-AF65-F5344CB8AC3E}">
        <p14:creationId xmlns:p14="http://schemas.microsoft.com/office/powerpoint/2010/main" val="2906387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8"/>
          <p:cNvSpPr/>
          <p:nvPr/>
        </p:nvSpPr>
        <p:spPr>
          <a:xfrm>
            <a:off x="512867" y="2251767"/>
            <a:ext cx="4944000" cy="674400"/>
          </a:xfrm>
          <a:prstGeom prst="round2SameRect">
            <a:avLst>
              <a:gd name="adj1" fmla="val 12111"/>
              <a:gd name="adj2" fmla="val 0"/>
            </a:avLst>
          </a:prstGeom>
          <a:solidFill>
            <a:srgbClr val="FFFFFF"/>
          </a:solidFill>
          <a:ln w="9525" cap="flat" cmpd="sng">
            <a:solidFill>
              <a:srgbClr val="FCE8E6"/>
            </a:solidFill>
            <a:prstDash val="solid"/>
            <a:round/>
            <a:headEnd type="none" w="sm" len="sm"/>
            <a:tailEnd type="none" w="sm" len="sm"/>
          </a:ln>
        </p:spPr>
        <p:txBody>
          <a:bodyPr spcFirstLastPara="1" wrap="square" lIns="121900" tIns="0" rIns="121900" bIns="0" anchor="ctr" anchorCtr="0">
            <a:noAutofit/>
          </a:bodyPr>
          <a:lstStyle/>
          <a:p>
            <a:pPr algn="ctr"/>
            <a:r>
              <a:rPr lang="en-GB" sz="1333" b="1">
                <a:solidFill>
                  <a:schemeClr val="dk1"/>
                </a:solidFill>
                <a:latin typeface="YouTube Sans"/>
                <a:ea typeface="YouTube Sans"/>
                <a:cs typeface="YouTube Sans"/>
                <a:sym typeface="YouTube Sans"/>
              </a:rPr>
              <a:t>Become the first GSaaS choice for med/big size established satellite operators and remain the preferred choice for new sat operators</a:t>
            </a:r>
            <a:endParaRPr sz="1333">
              <a:solidFill>
                <a:schemeClr val="dk1"/>
              </a:solidFill>
              <a:latin typeface="YouTube Sans"/>
              <a:ea typeface="YouTube Sans"/>
              <a:cs typeface="YouTube Sans"/>
              <a:sym typeface="YouTube Sans"/>
            </a:endParaRPr>
          </a:p>
        </p:txBody>
      </p:sp>
      <p:sp>
        <p:nvSpPr>
          <p:cNvPr id="240" name="Google Shape;240;p28"/>
          <p:cNvSpPr/>
          <p:nvPr/>
        </p:nvSpPr>
        <p:spPr>
          <a:xfrm>
            <a:off x="10704868" y="1412167"/>
            <a:ext cx="1251200" cy="738000"/>
          </a:xfrm>
          <a:prstGeom prst="roundRect">
            <a:avLst>
              <a:gd name="adj" fmla="val 9580"/>
            </a:avLst>
          </a:prstGeom>
          <a:solidFill>
            <a:srgbClr val="F1F3F4"/>
          </a:solidFill>
          <a:ln w="9525" cap="flat" cmpd="sng">
            <a:solidFill>
              <a:srgbClr val="F1F3F4"/>
            </a:solidFill>
            <a:prstDash val="solid"/>
            <a:round/>
            <a:headEnd type="none" w="sm" len="sm"/>
            <a:tailEnd type="none" w="sm" len="sm"/>
          </a:ln>
        </p:spPr>
        <p:txBody>
          <a:bodyPr spcFirstLastPara="1" wrap="square" lIns="0" tIns="121900" rIns="0" bIns="121900" anchor="ctr" anchorCtr="0">
            <a:noAutofit/>
          </a:bodyPr>
          <a:lstStyle/>
          <a:p>
            <a:pPr algn="ctr">
              <a:lnSpc>
                <a:spcPct val="90000"/>
              </a:lnSpc>
            </a:pPr>
            <a:r>
              <a:rPr lang="en-GB" sz="1200" b="1">
                <a:solidFill>
                  <a:schemeClr val="dk1"/>
                </a:solidFill>
                <a:latin typeface="YouTube Sans"/>
                <a:ea typeface="YouTube Sans"/>
                <a:cs typeface="YouTube Sans"/>
                <a:sym typeface="YouTube Sans"/>
              </a:rPr>
              <a:t>Our</a:t>
            </a:r>
            <a:br>
              <a:rPr lang="en-GB" sz="1200" b="1">
                <a:solidFill>
                  <a:schemeClr val="dk1"/>
                </a:solidFill>
                <a:latin typeface="YouTube Sans"/>
                <a:ea typeface="YouTube Sans"/>
                <a:cs typeface="YouTube Sans"/>
                <a:sym typeface="YouTube Sans"/>
              </a:rPr>
            </a:br>
            <a:r>
              <a:rPr lang="en-GB" sz="1200" b="1">
                <a:solidFill>
                  <a:schemeClr val="dk1"/>
                </a:solidFill>
                <a:latin typeface="YouTube Sans"/>
                <a:ea typeface="YouTube Sans"/>
                <a:cs typeface="YouTube Sans"/>
                <a:sym typeface="YouTube Sans"/>
              </a:rPr>
              <a:t>Goal</a:t>
            </a:r>
            <a:endParaRPr sz="1200" b="1">
              <a:solidFill>
                <a:schemeClr val="dk1"/>
              </a:solidFill>
              <a:latin typeface="YouTube Sans"/>
              <a:ea typeface="YouTube Sans"/>
              <a:cs typeface="YouTube Sans"/>
              <a:sym typeface="YouTube Sans"/>
            </a:endParaRPr>
          </a:p>
        </p:txBody>
      </p:sp>
      <p:sp>
        <p:nvSpPr>
          <p:cNvPr id="241" name="Google Shape;241;p28"/>
          <p:cNvSpPr/>
          <p:nvPr/>
        </p:nvSpPr>
        <p:spPr>
          <a:xfrm>
            <a:off x="512867" y="2251767"/>
            <a:ext cx="4944000" cy="2444400"/>
          </a:xfrm>
          <a:prstGeom prst="roundRect">
            <a:avLst>
              <a:gd name="adj" fmla="val 4789"/>
            </a:avLst>
          </a:prstGeom>
          <a:noFill/>
          <a:ln w="9525" cap="flat" cmpd="sng">
            <a:solidFill>
              <a:srgbClr val="FCE8E6"/>
            </a:solidFill>
            <a:prstDash val="solid"/>
            <a:round/>
            <a:headEnd type="none" w="sm" len="sm"/>
            <a:tailEnd type="none" w="sm" len="sm"/>
          </a:ln>
          <a:effectLst>
            <a:outerShdw blurRad="357188" algn="bl" rotWithShape="0">
              <a:srgbClr val="000000">
                <a:alpha val="5000"/>
              </a:srgbClr>
            </a:outerShdw>
          </a:effectLst>
        </p:spPr>
        <p:txBody>
          <a:bodyPr spcFirstLastPara="1" wrap="square" lIns="121900" tIns="121900" rIns="121900" bIns="121900" anchor="ctr" anchorCtr="0">
            <a:noAutofit/>
          </a:bodyPr>
          <a:lstStyle/>
          <a:p>
            <a:pPr algn="ctr"/>
            <a:endParaRPr sz="1333"/>
          </a:p>
        </p:txBody>
      </p:sp>
      <p:sp>
        <p:nvSpPr>
          <p:cNvPr id="242" name="Google Shape;242;p28"/>
          <p:cNvSpPr/>
          <p:nvPr/>
        </p:nvSpPr>
        <p:spPr>
          <a:xfrm>
            <a:off x="5556132" y="2251767"/>
            <a:ext cx="4944000" cy="2444400"/>
          </a:xfrm>
          <a:prstGeom prst="roundRect">
            <a:avLst>
              <a:gd name="adj" fmla="val 4789"/>
            </a:avLst>
          </a:prstGeom>
          <a:noFill/>
          <a:ln w="9525" cap="flat" cmpd="sng">
            <a:solidFill>
              <a:srgbClr val="FCE8E6"/>
            </a:solidFill>
            <a:prstDash val="solid"/>
            <a:round/>
            <a:headEnd type="none" w="sm" len="sm"/>
            <a:tailEnd type="none" w="sm" len="sm"/>
          </a:ln>
          <a:effectLst>
            <a:outerShdw blurRad="357188" algn="bl" rotWithShape="0">
              <a:srgbClr val="000000">
                <a:alpha val="5000"/>
              </a:srgbClr>
            </a:outerShdw>
          </a:effectLst>
        </p:spPr>
        <p:txBody>
          <a:bodyPr spcFirstLastPara="1" wrap="square" lIns="121900" tIns="121900" rIns="121900" bIns="121900" anchor="ctr" anchorCtr="0">
            <a:noAutofit/>
          </a:bodyPr>
          <a:lstStyle/>
          <a:p>
            <a:pPr algn="ctr"/>
            <a:endParaRPr sz="1333"/>
          </a:p>
        </p:txBody>
      </p:sp>
      <p:sp>
        <p:nvSpPr>
          <p:cNvPr id="243" name="Google Shape;243;p28"/>
          <p:cNvSpPr/>
          <p:nvPr/>
        </p:nvSpPr>
        <p:spPr>
          <a:xfrm>
            <a:off x="5556124" y="2251767"/>
            <a:ext cx="4944000" cy="674400"/>
          </a:xfrm>
          <a:prstGeom prst="round2SameRect">
            <a:avLst>
              <a:gd name="adj1" fmla="val 12111"/>
              <a:gd name="adj2" fmla="val 0"/>
            </a:avLst>
          </a:prstGeom>
          <a:solidFill>
            <a:srgbClr val="FFFFFF"/>
          </a:solidFill>
          <a:ln w="9525" cap="flat" cmpd="sng">
            <a:solidFill>
              <a:srgbClr val="FCE8E6"/>
            </a:solidFill>
            <a:prstDash val="solid"/>
            <a:round/>
            <a:headEnd type="none" w="sm" len="sm"/>
            <a:tailEnd type="none" w="sm" len="sm"/>
          </a:ln>
        </p:spPr>
        <p:txBody>
          <a:bodyPr spcFirstLastPara="1" wrap="square" lIns="121900" tIns="0" rIns="121900" bIns="0" anchor="ctr" anchorCtr="0">
            <a:noAutofit/>
          </a:bodyPr>
          <a:lstStyle/>
          <a:p>
            <a:pPr algn="ctr"/>
            <a:r>
              <a:rPr lang="en-GB" sz="1333" b="1">
                <a:solidFill>
                  <a:schemeClr val="dk1"/>
                </a:solidFill>
                <a:latin typeface="YouTube Sans"/>
                <a:ea typeface="YouTube Sans"/>
                <a:cs typeface="YouTube Sans"/>
                <a:sym typeface="YouTube Sans"/>
              </a:rPr>
              <a:t>Become a trusted partner for Gov/Institutional organizations </a:t>
            </a:r>
            <a:endParaRPr sz="1333">
              <a:solidFill>
                <a:schemeClr val="dk1"/>
              </a:solidFill>
              <a:latin typeface="YouTube Sans"/>
              <a:ea typeface="YouTube Sans"/>
              <a:cs typeface="YouTube Sans"/>
              <a:sym typeface="YouTube Sans"/>
            </a:endParaRPr>
          </a:p>
        </p:txBody>
      </p:sp>
      <p:sp>
        <p:nvSpPr>
          <p:cNvPr id="244" name="Google Shape;244;p28"/>
          <p:cNvSpPr/>
          <p:nvPr/>
        </p:nvSpPr>
        <p:spPr>
          <a:xfrm>
            <a:off x="512867" y="2926167"/>
            <a:ext cx="4944000" cy="1770000"/>
          </a:xfrm>
          <a:prstGeom prst="rect">
            <a:avLst/>
          </a:prstGeom>
          <a:solidFill>
            <a:srgbClr val="FCE8E6">
              <a:alpha val="25000"/>
            </a:srgbClr>
          </a:solidFill>
          <a:ln w="9525" cap="flat" cmpd="sng">
            <a:solidFill>
              <a:srgbClr val="FCE8E6"/>
            </a:solidFill>
            <a:prstDash val="solid"/>
            <a:round/>
            <a:headEnd type="none" w="sm" len="sm"/>
            <a:tailEnd type="none" w="sm" len="sm"/>
          </a:ln>
          <a:effectLst>
            <a:outerShdw blurRad="357188" algn="bl" rotWithShape="0">
              <a:srgbClr val="000000">
                <a:alpha val="5000"/>
              </a:srgbClr>
            </a:outerShdw>
          </a:effectLst>
        </p:spPr>
        <p:txBody>
          <a:bodyPr spcFirstLastPara="1" wrap="square" lIns="121900" tIns="121900" rIns="121900" bIns="121900" anchor="ctr" anchorCtr="0">
            <a:noAutofit/>
          </a:bodyPr>
          <a:lstStyle/>
          <a:p>
            <a:pPr marL="365751" indent="-206582">
              <a:buClr>
                <a:srgbClr val="EA4335"/>
              </a:buClr>
              <a:buSzPts val="1000"/>
              <a:buFont typeface="YouTube Sans"/>
              <a:buAutoNum type="arabicPeriod"/>
            </a:pPr>
            <a:r>
              <a:rPr lang="en-GB" sz="1333">
                <a:solidFill>
                  <a:schemeClr val="dk1"/>
                </a:solidFill>
                <a:latin typeface="YouTube Sans"/>
                <a:ea typeface="YouTube Sans"/>
                <a:cs typeface="YouTube Sans"/>
                <a:sym typeface="YouTube Sans"/>
              </a:rPr>
              <a:t>Create a new “Story line” through new  functionalities that allows med/big customer to work with Leaf Line (Priority TBC)</a:t>
            </a:r>
            <a:endParaRPr sz="1333">
              <a:solidFill>
                <a:schemeClr val="dk1"/>
              </a:solidFill>
              <a:latin typeface="YouTube Sans"/>
              <a:ea typeface="YouTube Sans"/>
              <a:cs typeface="YouTube Sans"/>
              <a:sym typeface="YouTube Sans"/>
            </a:endParaRPr>
          </a:p>
          <a:p>
            <a:pPr marL="365751" indent="-206582">
              <a:spcBef>
                <a:spcPts val="533"/>
              </a:spcBef>
              <a:spcAft>
                <a:spcPts val="533"/>
              </a:spcAft>
              <a:buClr>
                <a:srgbClr val="EA4335"/>
              </a:buClr>
              <a:buSzPts val="1000"/>
              <a:buFont typeface="YouTube Sans"/>
              <a:buAutoNum type="arabicPeriod"/>
            </a:pPr>
            <a:r>
              <a:rPr lang="en-GB" sz="1333">
                <a:solidFill>
                  <a:schemeClr val="dk1"/>
                </a:solidFill>
                <a:latin typeface="YouTube Sans"/>
                <a:ea typeface="YouTube Sans"/>
                <a:cs typeface="YouTube Sans"/>
                <a:sym typeface="YouTube Sans"/>
              </a:rPr>
              <a:t>Shift perception of complex integration &amp; On-boarding with Leaf Space to “No brainer” (challenge : booking method with both On-demand)</a:t>
            </a:r>
            <a:endParaRPr sz="1333">
              <a:solidFill>
                <a:schemeClr val="dk1"/>
              </a:solidFill>
              <a:latin typeface="YouTube Sans"/>
              <a:ea typeface="YouTube Sans"/>
              <a:cs typeface="YouTube Sans"/>
              <a:sym typeface="YouTube Sans"/>
            </a:endParaRPr>
          </a:p>
        </p:txBody>
      </p:sp>
      <p:sp>
        <p:nvSpPr>
          <p:cNvPr id="245" name="Google Shape;245;p28"/>
          <p:cNvSpPr/>
          <p:nvPr/>
        </p:nvSpPr>
        <p:spPr>
          <a:xfrm>
            <a:off x="5556129" y="2926167"/>
            <a:ext cx="4944000" cy="1770000"/>
          </a:xfrm>
          <a:prstGeom prst="rect">
            <a:avLst/>
          </a:prstGeom>
          <a:solidFill>
            <a:srgbClr val="FCE8E6">
              <a:alpha val="25000"/>
            </a:srgbClr>
          </a:solidFill>
          <a:ln w="9525" cap="flat" cmpd="sng">
            <a:solidFill>
              <a:srgbClr val="FCE8E6"/>
            </a:solidFill>
            <a:prstDash val="solid"/>
            <a:round/>
            <a:headEnd type="none" w="sm" len="sm"/>
            <a:tailEnd type="none" w="sm" len="sm"/>
          </a:ln>
          <a:effectLst>
            <a:outerShdw blurRad="357188" algn="bl" rotWithShape="0">
              <a:srgbClr val="000000">
                <a:alpha val="5000"/>
              </a:srgbClr>
            </a:outerShdw>
          </a:effectLst>
        </p:spPr>
        <p:txBody>
          <a:bodyPr spcFirstLastPara="1" wrap="square" lIns="121900" tIns="121900" rIns="121900" bIns="121900" anchor="ctr" anchorCtr="0">
            <a:noAutofit/>
          </a:bodyPr>
          <a:lstStyle/>
          <a:p>
            <a:pPr marL="365751" indent="-206582">
              <a:buClr>
                <a:srgbClr val="EA4335"/>
              </a:buClr>
              <a:buSzPts val="1000"/>
              <a:buFont typeface="YouTube Sans"/>
              <a:buAutoNum type="arabicPeriod"/>
            </a:pPr>
            <a:r>
              <a:rPr lang="en-GB" sz="1333">
                <a:solidFill>
                  <a:schemeClr val="dk1"/>
                </a:solidFill>
                <a:latin typeface="YouTube Sans"/>
                <a:ea typeface="YouTube Sans"/>
                <a:cs typeface="YouTube Sans"/>
                <a:sym typeface="YouTube Sans"/>
              </a:rPr>
              <a:t>Shift perceptions from Leaf Space being a smallsat/new space only actor (young team) to a very professional, established and trustable organization</a:t>
            </a:r>
            <a:endParaRPr sz="1333" b="1">
              <a:solidFill>
                <a:schemeClr val="dk1"/>
              </a:solidFill>
              <a:latin typeface="YouTube Sans"/>
              <a:ea typeface="YouTube Sans"/>
              <a:cs typeface="YouTube Sans"/>
              <a:sym typeface="YouTube Sans"/>
            </a:endParaRPr>
          </a:p>
          <a:p>
            <a:pPr marL="365751" indent="-206582">
              <a:spcBef>
                <a:spcPts val="533"/>
              </a:spcBef>
              <a:buClr>
                <a:srgbClr val="EA4335"/>
              </a:buClr>
              <a:buSzPts val="1000"/>
              <a:buFont typeface="YouTube Sans"/>
              <a:buAutoNum type="arabicPeriod"/>
            </a:pPr>
            <a:r>
              <a:rPr lang="en-GB" sz="1333">
                <a:solidFill>
                  <a:schemeClr val="dk1"/>
                </a:solidFill>
                <a:latin typeface="YouTube Sans"/>
                <a:ea typeface="YouTube Sans"/>
                <a:cs typeface="YouTube Sans"/>
                <a:sym typeface="YouTube Sans"/>
              </a:rPr>
              <a:t>Define a specific offering (Leaf Key -&gt; Leaf Exclusive) to address this target customer segment and go after small size project to address the segment (use partners)</a:t>
            </a:r>
            <a:endParaRPr sz="1333" b="1">
              <a:solidFill>
                <a:schemeClr val="dk1"/>
              </a:solidFill>
              <a:latin typeface="YouTube Sans"/>
              <a:ea typeface="YouTube Sans"/>
              <a:cs typeface="YouTube Sans"/>
              <a:sym typeface="YouTube Sans"/>
            </a:endParaRPr>
          </a:p>
          <a:p>
            <a:pPr marL="365751" indent="-206582">
              <a:spcBef>
                <a:spcPts val="533"/>
              </a:spcBef>
              <a:buClr>
                <a:srgbClr val="EA4335"/>
              </a:buClr>
              <a:buSzPts val="1000"/>
              <a:buFont typeface="YouTube Sans"/>
              <a:buAutoNum type="arabicPeriod"/>
            </a:pPr>
            <a:r>
              <a:rPr lang="en-GB" sz="1333">
                <a:solidFill>
                  <a:schemeClr val="dk1"/>
                </a:solidFill>
                <a:latin typeface="YouTube Sans"/>
                <a:ea typeface="YouTube Sans"/>
                <a:cs typeface="YouTube Sans"/>
                <a:sym typeface="YouTube Sans"/>
              </a:rPr>
              <a:t>Drive awareness about this new “Product line” toward the target audience</a:t>
            </a:r>
            <a:endParaRPr sz="1333" b="1">
              <a:solidFill>
                <a:schemeClr val="dk1"/>
              </a:solidFill>
              <a:latin typeface="YouTube Sans"/>
              <a:ea typeface="YouTube Sans"/>
              <a:cs typeface="YouTube Sans"/>
              <a:sym typeface="YouTube Sans"/>
            </a:endParaRPr>
          </a:p>
        </p:txBody>
      </p:sp>
      <p:sp>
        <p:nvSpPr>
          <p:cNvPr id="246" name="Google Shape;246;p28"/>
          <p:cNvSpPr/>
          <p:nvPr/>
        </p:nvSpPr>
        <p:spPr>
          <a:xfrm rot="-5400000">
            <a:off x="1524267" y="3819833"/>
            <a:ext cx="967200" cy="2990000"/>
          </a:xfrm>
          <a:prstGeom prst="round2SameRect">
            <a:avLst>
              <a:gd name="adj1" fmla="val 12111"/>
              <a:gd name="adj2" fmla="val 0"/>
            </a:avLst>
          </a:prstGeom>
          <a:solidFill>
            <a:srgbClr val="FFFFFF"/>
          </a:solidFill>
          <a:ln w="9525" cap="flat" cmpd="sng">
            <a:solidFill>
              <a:srgbClr val="FCE8E6"/>
            </a:solidFill>
            <a:prstDash val="solid"/>
            <a:round/>
            <a:headEnd type="none" w="sm" len="sm"/>
            <a:tailEnd type="none" w="sm" len="sm"/>
          </a:ln>
        </p:spPr>
        <p:txBody>
          <a:bodyPr spcFirstLastPara="1" wrap="square" lIns="121900" tIns="0" rIns="121900" bIns="0" anchor="ctr" anchorCtr="0">
            <a:noAutofit/>
          </a:bodyPr>
          <a:lstStyle/>
          <a:p>
            <a:pPr algn="ctr"/>
            <a:endParaRPr sz="1333">
              <a:solidFill>
                <a:schemeClr val="dk1"/>
              </a:solidFill>
              <a:latin typeface="YouTube Sans"/>
              <a:ea typeface="YouTube Sans"/>
              <a:cs typeface="YouTube Sans"/>
              <a:sym typeface="YouTube Sans"/>
            </a:endParaRPr>
          </a:p>
        </p:txBody>
      </p:sp>
      <p:sp>
        <p:nvSpPr>
          <p:cNvPr id="247" name="Google Shape;247;p28"/>
          <p:cNvSpPr/>
          <p:nvPr/>
        </p:nvSpPr>
        <p:spPr>
          <a:xfrm rot="-5400000">
            <a:off x="10485300" y="1705867"/>
            <a:ext cx="378800" cy="150800"/>
          </a:xfrm>
          <a:prstGeom prst="triangle">
            <a:avLst>
              <a:gd name="adj" fmla="val 50000"/>
            </a:avLst>
          </a:prstGeom>
          <a:solidFill>
            <a:srgbClr val="F1F3F4"/>
          </a:solidFill>
          <a:ln>
            <a:noFill/>
          </a:ln>
        </p:spPr>
        <p:txBody>
          <a:bodyPr spcFirstLastPara="1" wrap="square" lIns="121900" tIns="121900" rIns="121900" bIns="121900" anchor="ctr" anchorCtr="0">
            <a:noAutofit/>
          </a:bodyPr>
          <a:lstStyle/>
          <a:p>
            <a:pPr algn="ctr"/>
            <a:endParaRPr sz="2400"/>
          </a:p>
        </p:txBody>
      </p:sp>
      <p:sp>
        <p:nvSpPr>
          <p:cNvPr id="248" name="Google Shape;248;p28"/>
          <p:cNvSpPr/>
          <p:nvPr/>
        </p:nvSpPr>
        <p:spPr>
          <a:xfrm>
            <a:off x="10704867" y="2251767"/>
            <a:ext cx="1251200" cy="2444400"/>
          </a:xfrm>
          <a:prstGeom prst="roundRect">
            <a:avLst>
              <a:gd name="adj" fmla="val 9580"/>
            </a:avLst>
          </a:prstGeom>
          <a:solidFill>
            <a:srgbClr val="F1F3F4"/>
          </a:solidFill>
          <a:ln w="9525" cap="flat" cmpd="sng">
            <a:solidFill>
              <a:srgbClr val="F1F3F4"/>
            </a:solidFill>
            <a:prstDash val="solid"/>
            <a:round/>
            <a:headEnd type="none" w="sm" len="sm"/>
            <a:tailEnd type="none" w="sm" len="sm"/>
          </a:ln>
        </p:spPr>
        <p:txBody>
          <a:bodyPr spcFirstLastPara="1" wrap="square" lIns="0" tIns="121900" rIns="0" bIns="121900" anchor="ctr" anchorCtr="0">
            <a:noAutofit/>
          </a:bodyPr>
          <a:lstStyle/>
          <a:p>
            <a:pPr algn="ctr">
              <a:lnSpc>
                <a:spcPct val="90000"/>
              </a:lnSpc>
              <a:buClr>
                <a:schemeClr val="dk1"/>
              </a:buClr>
              <a:buSzPts val="1100"/>
            </a:pPr>
            <a:r>
              <a:rPr lang="en-GB" sz="1200" b="1">
                <a:solidFill>
                  <a:schemeClr val="dk1"/>
                </a:solidFill>
                <a:latin typeface="YouTube Sans"/>
                <a:ea typeface="YouTube Sans"/>
                <a:cs typeface="YouTube Sans"/>
                <a:sym typeface="YouTube Sans"/>
              </a:rPr>
              <a:t>Our</a:t>
            </a:r>
            <a:endParaRPr sz="1200" b="1">
              <a:solidFill>
                <a:schemeClr val="dk1"/>
              </a:solidFill>
              <a:latin typeface="YouTube Sans"/>
              <a:ea typeface="YouTube Sans"/>
              <a:cs typeface="YouTube Sans"/>
              <a:sym typeface="YouTube Sans"/>
            </a:endParaRPr>
          </a:p>
          <a:p>
            <a:pPr algn="ctr">
              <a:lnSpc>
                <a:spcPct val="90000"/>
              </a:lnSpc>
            </a:pPr>
            <a:r>
              <a:rPr lang="en-GB" sz="1200" b="1">
                <a:solidFill>
                  <a:schemeClr val="dk1"/>
                </a:solidFill>
                <a:latin typeface="YouTube Sans"/>
                <a:ea typeface="YouTube Sans"/>
                <a:cs typeface="YouTube Sans"/>
                <a:sym typeface="YouTube Sans"/>
              </a:rPr>
              <a:t>Main axis of development</a:t>
            </a:r>
            <a:endParaRPr sz="1200" b="1">
              <a:solidFill>
                <a:schemeClr val="dk1"/>
              </a:solidFill>
              <a:latin typeface="YouTube Sans"/>
              <a:ea typeface="YouTube Sans"/>
              <a:cs typeface="YouTube Sans"/>
              <a:sym typeface="YouTube Sans"/>
            </a:endParaRPr>
          </a:p>
        </p:txBody>
      </p:sp>
      <p:sp>
        <p:nvSpPr>
          <p:cNvPr id="249" name="Google Shape;249;p28"/>
          <p:cNvSpPr/>
          <p:nvPr/>
        </p:nvSpPr>
        <p:spPr>
          <a:xfrm rot="-5400000">
            <a:off x="10485300" y="3547967"/>
            <a:ext cx="378800" cy="150800"/>
          </a:xfrm>
          <a:prstGeom prst="triangle">
            <a:avLst>
              <a:gd name="adj" fmla="val 50000"/>
            </a:avLst>
          </a:prstGeom>
          <a:solidFill>
            <a:srgbClr val="F1F3F4"/>
          </a:solidFill>
          <a:ln>
            <a:noFill/>
          </a:ln>
        </p:spPr>
        <p:txBody>
          <a:bodyPr spcFirstLastPara="1" wrap="square" lIns="121900" tIns="121900" rIns="121900" bIns="121900" anchor="ctr" anchorCtr="0">
            <a:noAutofit/>
          </a:bodyPr>
          <a:lstStyle/>
          <a:p>
            <a:pPr algn="ctr"/>
            <a:endParaRPr sz="2400"/>
          </a:p>
        </p:txBody>
      </p:sp>
      <p:sp>
        <p:nvSpPr>
          <p:cNvPr id="250" name="Google Shape;250;p28"/>
          <p:cNvSpPr/>
          <p:nvPr/>
        </p:nvSpPr>
        <p:spPr>
          <a:xfrm>
            <a:off x="10704867" y="4830967"/>
            <a:ext cx="1251200" cy="967200"/>
          </a:xfrm>
          <a:prstGeom prst="roundRect">
            <a:avLst>
              <a:gd name="adj" fmla="val 9580"/>
            </a:avLst>
          </a:prstGeom>
          <a:solidFill>
            <a:srgbClr val="F1F3F4"/>
          </a:solidFill>
          <a:ln w="9525" cap="flat" cmpd="sng">
            <a:solidFill>
              <a:srgbClr val="F1F3F4"/>
            </a:solidFill>
            <a:prstDash val="solid"/>
            <a:round/>
            <a:headEnd type="none" w="sm" len="sm"/>
            <a:tailEnd type="none" w="sm" len="sm"/>
          </a:ln>
        </p:spPr>
        <p:txBody>
          <a:bodyPr spcFirstLastPara="1" wrap="square" lIns="0" tIns="121900" rIns="0" bIns="121900" anchor="ctr" anchorCtr="0">
            <a:noAutofit/>
          </a:bodyPr>
          <a:lstStyle/>
          <a:p>
            <a:pPr algn="ctr">
              <a:lnSpc>
                <a:spcPct val="90000"/>
              </a:lnSpc>
            </a:pPr>
            <a:r>
              <a:rPr lang="en-GB" sz="1200" b="1">
                <a:solidFill>
                  <a:schemeClr val="dk1"/>
                </a:solidFill>
                <a:latin typeface="YouTube Sans"/>
                <a:ea typeface="YouTube Sans"/>
                <a:cs typeface="YouTube Sans"/>
                <a:sym typeface="YouTube Sans"/>
              </a:rPr>
              <a:t>Our </a:t>
            </a:r>
            <a:endParaRPr sz="1200" b="1">
              <a:solidFill>
                <a:schemeClr val="dk1"/>
              </a:solidFill>
              <a:latin typeface="YouTube Sans"/>
              <a:ea typeface="YouTube Sans"/>
              <a:cs typeface="YouTube Sans"/>
              <a:sym typeface="YouTube Sans"/>
            </a:endParaRPr>
          </a:p>
          <a:p>
            <a:pPr algn="ctr">
              <a:lnSpc>
                <a:spcPct val="90000"/>
              </a:lnSpc>
            </a:pPr>
            <a:r>
              <a:rPr lang="en-GB" sz="1200" b="1">
                <a:solidFill>
                  <a:schemeClr val="dk1"/>
                </a:solidFill>
                <a:latin typeface="YouTube Sans"/>
                <a:ea typeface="YouTube Sans"/>
                <a:cs typeface="YouTube Sans"/>
                <a:sym typeface="YouTube Sans"/>
              </a:rPr>
              <a:t>Thought</a:t>
            </a:r>
            <a:endParaRPr sz="1200" b="1">
              <a:solidFill>
                <a:schemeClr val="dk1"/>
              </a:solidFill>
              <a:latin typeface="YouTube Sans"/>
              <a:ea typeface="YouTube Sans"/>
              <a:cs typeface="YouTube Sans"/>
              <a:sym typeface="YouTube Sans"/>
            </a:endParaRPr>
          </a:p>
          <a:p>
            <a:pPr algn="ctr">
              <a:lnSpc>
                <a:spcPct val="90000"/>
              </a:lnSpc>
            </a:pPr>
            <a:r>
              <a:rPr lang="en-GB" sz="1200" b="1">
                <a:solidFill>
                  <a:schemeClr val="dk1"/>
                </a:solidFill>
                <a:latin typeface="YouTube Sans"/>
                <a:ea typeface="YouTube Sans"/>
                <a:cs typeface="YouTube Sans"/>
                <a:sym typeface="YouTube Sans"/>
              </a:rPr>
              <a:t>Leadership  </a:t>
            </a:r>
            <a:endParaRPr sz="1200" b="1">
              <a:solidFill>
                <a:schemeClr val="dk1"/>
              </a:solidFill>
              <a:latin typeface="YouTube Sans"/>
              <a:ea typeface="YouTube Sans"/>
              <a:cs typeface="YouTube Sans"/>
              <a:sym typeface="YouTube Sans"/>
            </a:endParaRPr>
          </a:p>
        </p:txBody>
      </p:sp>
      <p:sp>
        <p:nvSpPr>
          <p:cNvPr id="251" name="Google Shape;251;p28"/>
          <p:cNvSpPr/>
          <p:nvPr/>
        </p:nvSpPr>
        <p:spPr>
          <a:xfrm rot="-5400000">
            <a:off x="10485300" y="4999568"/>
            <a:ext cx="378800" cy="150800"/>
          </a:xfrm>
          <a:prstGeom prst="triangle">
            <a:avLst>
              <a:gd name="adj" fmla="val 50000"/>
            </a:avLst>
          </a:prstGeom>
          <a:solidFill>
            <a:srgbClr val="F1F3F4"/>
          </a:solidFill>
          <a:ln>
            <a:noFill/>
          </a:ln>
        </p:spPr>
        <p:txBody>
          <a:bodyPr spcFirstLastPara="1" wrap="square" lIns="121900" tIns="121900" rIns="121900" bIns="121900" anchor="ctr" anchorCtr="0">
            <a:noAutofit/>
          </a:bodyPr>
          <a:lstStyle/>
          <a:p>
            <a:pPr algn="ctr"/>
            <a:endParaRPr sz="2400"/>
          </a:p>
        </p:txBody>
      </p:sp>
      <p:sp>
        <p:nvSpPr>
          <p:cNvPr id="252" name="Google Shape;252;p28"/>
          <p:cNvSpPr/>
          <p:nvPr/>
        </p:nvSpPr>
        <p:spPr>
          <a:xfrm>
            <a:off x="10704867" y="5920633"/>
            <a:ext cx="1251200" cy="656800"/>
          </a:xfrm>
          <a:prstGeom prst="roundRect">
            <a:avLst>
              <a:gd name="adj" fmla="val 9580"/>
            </a:avLst>
          </a:prstGeom>
          <a:solidFill>
            <a:srgbClr val="F1F3F4"/>
          </a:solidFill>
          <a:ln w="9525" cap="flat" cmpd="sng">
            <a:solidFill>
              <a:srgbClr val="F1F3F4"/>
            </a:solidFill>
            <a:prstDash val="solid"/>
            <a:round/>
            <a:headEnd type="none" w="sm" len="sm"/>
            <a:tailEnd type="none" w="sm" len="sm"/>
          </a:ln>
        </p:spPr>
        <p:txBody>
          <a:bodyPr spcFirstLastPara="1" wrap="square" lIns="0" tIns="121900" rIns="0" bIns="121900" anchor="ctr" anchorCtr="0">
            <a:noAutofit/>
          </a:bodyPr>
          <a:lstStyle/>
          <a:p>
            <a:pPr algn="ctr">
              <a:lnSpc>
                <a:spcPct val="90000"/>
              </a:lnSpc>
            </a:pPr>
            <a:r>
              <a:rPr lang="en-GB" sz="1200" b="1">
                <a:solidFill>
                  <a:schemeClr val="dk1"/>
                </a:solidFill>
                <a:latin typeface="YouTube Sans"/>
                <a:ea typeface="YouTube Sans"/>
                <a:cs typeface="YouTube Sans"/>
                <a:sym typeface="YouTube Sans"/>
              </a:rPr>
              <a:t>Our </a:t>
            </a:r>
            <a:endParaRPr sz="1200" b="1">
              <a:solidFill>
                <a:schemeClr val="dk1"/>
              </a:solidFill>
              <a:latin typeface="YouTube Sans"/>
              <a:ea typeface="YouTube Sans"/>
              <a:cs typeface="YouTube Sans"/>
              <a:sym typeface="YouTube Sans"/>
            </a:endParaRPr>
          </a:p>
          <a:p>
            <a:pPr algn="ctr">
              <a:lnSpc>
                <a:spcPct val="90000"/>
              </a:lnSpc>
            </a:pPr>
            <a:r>
              <a:rPr lang="en-GB" sz="1200" b="1">
                <a:solidFill>
                  <a:schemeClr val="dk1"/>
                </a:solidFill>
                <a:latin typeface="YouTube Sans"/>
                <a:ea typeface="YouTube Sans"/>
                <a:cs typeface="YouTube Sans"/>
                <a:sym typeface="YouTube Sans"/>
              </a:rPr>
              <a:t>Impact</a:t>
            </a:r>
            <a:endParaRPr sz="1200" b="1">
              <a:solidFill>
                <a:schemeClr val="dk1"/>
              </a:solidFill>
              <a:latin typeface="YouTube Sans"/>
              <a:ea typeface="YouTube Sans"/>
              <a:cs typeface="YouTube Sans"/>
              <a:sym typeface="YouTube Sans"/>
            </a:endParaRPr>
          </a:p>
        </p:txBody>
      </p:sp>
      <p:sp>
        <p:nvSpPr>
          <p:cNvPr id="253" name="Google Shape;253;p28"/>
          <p:cNvSpPr/>
          <p:nvPr/>
        </p:nvSpPr>
        <p:spPr>
          <a:xfrm rot="-5400000">
            <a:off x="10511700" y="6187825"/>
            <a:ext cx="326000" cy="122400"/>
          </a:xfrm>
          <a:prstGeom prst="triangle">
            <a:avLst>
              <a:gd name="adj" fmla="val 50000"/>
            </a:avLst>
          </a:prstGeom>
          <a:solidFill>
            <a:srgbClr val="F1F3F4"/>
          </a:solidFill>
          <a:ln>
            <a:noFill/>
          </a:ln>
        </p:spPr>
        <p:txBody>
          <a:bodyPr spcFirstLastPara="1" wrap="square" lIns="121900" tIns="121900" rIns="121900" bIns="121900" anchor="ctr" anchorCtr="0">
            <a:noAutofit/>
          </a:bodyPr>
          <a:lstStyle/>
          <a:p>
            <a:pPr algn="ctr"/>
            <a:endParaRPr sz="2400"/>
          </a:p>
        </p:txBody>
      </p:sp>
      <p:sp>
        <p:nvSpPr>
          <p:cNvPr id="254" name="Google Shape;254;p28"/>
          <p:cNvSpPr/>
          <p:nvPr/>
        </p:nvSpPr>
        <p:spPr>
          <a:xfrm>
            <a:off x="541767" y="5921133"/>
            <a:ext cx="1838800" cy="603600"/>
          </a:xfrm>
          <a:prstGeom prst="roundRect">
            <a:avLst>
              <a:gd name="adj" fmla="val 50000"/>
            </a:avLst>
          </a:prstGeom>
          <a:noFill/>
          <a:ln w="9525" cap="flat" cmpd="sng">
            <a:solidFill>
              <a:srgbClr val="EA4335"/>
            </a:solidFill>
            <a:prstDash val="solid"/>
            <a:round/>
            <a:headEnd type="none" w="sm" len="sm"/>
            <a:tailEnd type="none" w="sm" len="sm"/>
          </a:ln>
        </p:spPr>
        <p:txBody>
          <a:bodyPr spcFirstLastPara="1" wrap="square" lIns="121900" tIns="121900" rIns="121900" bIns="121900" anchor="ctr" anchorCtr="0">
            <a:noAutofit/>
          </a:bodyPr>
          <a:lstStyle/>
          <a:p>
            <a:pPr algn="ctr"/>
            <a:r>
              <a:rPr lang="en-GB" sz="1333" b="1">
                <a:solidFill>
                  <a:schemeClr val="dk1"/>
                </a:solidFill>
                <a:latin typeface="YouTube Sans"/>
                <a:ea typeface="YouTube Sans"/>
                <a:cs typeface="YouTube Sans"/>
                <a:sym typeface="YouTube Sans"/>
              </a:rPr>
              <a:t>Key Results</a:t>
            </a:r>
            <a:endParaRPr sz="1333" b="1">
              <a:solidFill>
                <a:schemeClr val="dk1"/>
              </a:solidFill>
              <a:latin typeface="YouTube Sans"/>
              <a:ea typeface="YouTube Sans"/>
              <a:cs typeface="YouTube Sans"/>
              <a:sym typeface="YouTube Sans"/>
            </a:endParaRPr>
          </a:p>
        </p:txBody>
      </p:sp>
      <p:sp>
        <p:nvSpPr>
          <p:cNvPr id="255" name="Google Shape;255;p28"/>
          <p:cNvSpPr/>
          <p:nvPr/>
        </p:nvSpPr>
        <p:spPr>
          <a:xfrm>
            <a:off x="0" y="11367"/>
            <a:ext cx="4119200" cy="378800"/>
          </a:xfrm>
          <a:prstGeom prst="roundRect">
            <a:avLst>
              <a:gd name="adj" fmla="val 15752"/>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600" b="1">
                <a:solidFill>
                  <a:schemeClr val="lt1"/>
                </a:solidFill>
                <a:latin typeface="YouTube Sans"/>
                <a:ea typeface="YouTube Sans"/>
                <a:cs typeface="YouTube Sans"/>
                <a:sym typeface="YouTube Sans"/>
              </a:rPr>
              <a:t>Communication Strategy Italy</a:t>
            </a:r>
            <a:endParaRPr sz="1600" b="1">
              <a:solidFill>
                <a:schemeClr val="lt1"/>
              </a:solidFill>
              <a:latin typeface="YouTube Sans"/>
              <a:ea typeface="YouTube Sans"/>
              <a:cs typeface="YouTube Sans"/>
              <a:sym typeface="YouTube Sans"/>
            </a:endParaRPr>
          </a:p>
        </p:txBody>
      </p:sp>
      <p:sp>
        <p:nvSpPr>
          <p:cNvPr id="256" name="Google Shape;256;p28"/>
          <p:cNvSpPr/>
          <p:nvPr/>
        </p:nvSpPr>
        <p:spPr>
          <a:xfrm>
            <a:off x="512867" y="1412167"/>
            <a:ext cx="9987200" cy="738000"/>
          </a:xfrm>
          <a:prstGeom prst="roundRect">
            <a:avLst>
              <a:gd name="adj" fmla="val 15752"/>
            </a:avLst>
          </a:prstGeom>
          <a:solidFill>
            <a:schemeClr val="accent5">
              <a:lumMod val="40000"/>
              <a:lumOff val="60000"/>
            </a:schemeClr>
          </a:solidFill>
          <a:ln w="9525" cap="flat" cmpd="sng">
            <a:solidFill>
              <a:srgbClr val="EA4335"/>
            </a:solidFill>
            <a:prstDash val="solid"/>
            <a:round/>
            <a:headEnd type="none" w="sm" len="sm"/>
            <a:tailEnd type="none" w="sm" len="sm"/>
          </a:ln>
        </p:spPr>
        <p:txBody>
          <a:bodyPr spcFirstLastPara="1" wrap="square" lIns="121900" tIns="121900" rIns="121900" bIns="121900" anchor="ctr" anchorCtr="0">
            <a:noAutofit/>
          </a:bodyPr>
          <a:lstStyle/>
          <a:p>
            <a:pPr algn="ctr"/>
            <a:r>
              <a:rPr lang="en-GB" sz="1600" b="1">
                <a:solidFill>
                  <a:schemeClr val="lt1"/>
                </a:solidFill>
                <a:latin typeface="YouTube Sans"/>
                <a:ea typeface="YouTube Sans"/>
                <a:cs typeface="YouTube Sans"/>
                <a:sym typeface="YouTube Sans"/>
              </a:rPr>
              <a:t>Goal</a:t>
            </a:r>
            <a:endParaRPr sz="1600" b="1">
              <a:solidFill>
                <a:schemeClr val="lt1"/>
              </a:solidFill>
              <a:latin typeface="YouTube Sans"/>
              <a:ea typeface="YouTube Sans"/>
              <a:cs typeface="YouTube Sans"/>
              <a:sym typeface="YouTube Sans"/>
            </a:endParaRPr>
          </a:p>
          <a:p>
            <a:pPr algn="ctr">
              <a:spcBef>
                <a:spcPts val="267"/>
              </a:spcBef>
            </a:pPr>
            <a:r>
              <a:rPr lang="en-GB" sz="1333">
                <a:solidFill>
                  <a:schemeClr val="lt1"/>
                </a:solidFill>
                <a:latin typeface="YouTube Sans"/>
                <a:ea typeface="YouTube Sans"/>
                <a:cs typeface="YouTube Sans"/>
                <a:sym typeface="YouTube Sans"/>
              </a:rPr>
              <a:t>Position Leaf Space into </a:t>
            </a:r>
            <a:r>
              <a:rPr lang="en-GB" sz="1333" err="1">
                <a:solidFill>
                  <a:schemeClr val="lt1"/>
                </a:solidFill>
                <a:latin typeface="YouTube Sans"/>
                <a:ea typeface="YouTube Sans"/>
                <a:cs typeface="YouTube Sans"/>
                <a:sym typeface="YouTube Sans"/>
              </a:rPr>
              <a:t>Instit</a:t>
            </a:r>
            <a:r>
              <a:rPr lang="en-GB" sz="1333">
                <a:solidFill>
                  <a:schemeClr val="lt1"/>
                </a:solidFill>
                <a:latin typeface="YouTube Sans"/>
                <a:ea typeface="YouTube Sans"/>
                <a:cs typeface="YouTube Sans"/>
                <a:sym typeface="YouTube Sans"/>
              </a:rPr>
              <a:t>/gov landscape to get fundings and grants from direct/indirect Italian gov</a:t>
            </a:r>
            <a:endParaRPr sz="1333">
              <a:solidFill>
                <a:schemeClr val="lt1"/>
              </a:solidFill>
              <a:latin typeface="YouTube Sans"/>
              <a:ea typeface="YouTube Sans"/>
              <a:cs typeface="YouTube Sans"/>
              <a:sym typeface="YouTube Sans"/>
            </a:endParaRPr>
          </a:p>
        </p:txBody>
      </p:sp>
      <p:sp>
        <p:nvSpPr>
          <p:cNvPr id="257" name="Google Shape;257;p28"/>
          <p:cNvSpPr txBox="1"/>
          <p:nvPr/>
        </p:nvSpPr>
        <p:spPr>
          <a:xfrm>
            <a:off x="2201949" y="5903134"/>
            <a:ext cx="8269200" cy="615361"/>
          </a:xfrm>
          <a:prstGeom prst="rect">
            <a:avLst/>
          </a:prstGeom>
          <a:noFill/>
          <a:ln>
            <a:noFill/>
          </a:ln>
        </p:spPr>
        <p:txBody>
          <a:bodyPr spcFirstLastPara="1" wrap="square" lIns="182867" tIns="0" rIns="182867" bIns="0" anchor="t" anchorCtr="0">
            <a:spAutoFit/>
          </a:bodyPr>
          <a:lstStyle/>
          <a:p>
            <a:pPr marL="609585" indent="-389457">
              <a:buClr>
                <a:schemeClr val="dk1"/>
              </a:buClr>
              <a:buSzPts val="1000"/>
              <a:buFont typeface="YouTube Sans Medium"/>
              <a:buChar char="●"/>
            </a:pPr>
            <a:r>
              <a:rPr lang="en-GB" sz="1333">
                <a:solidFill>
                  <a:schemeClr val="dk1"/>
                </a:solidFill>
                <a:latin typeface="YouTube Sans Medium"/>
                <a:ea typeface="YouTube Sans Medium"/>
                <a:cs typeface="YouTube Sans Medium"/>
                <a:sym typeface="YouTube Sans Medium"/>
              </a:rPr>
              <a:t>Activate 5 customers generating &gt; 250 K€ per year</a:t>
            </a:r>
            <a:endParaRPr sz="1333">
              <a:solidFill>
                <a:schemeClr val="dk1"/>
              </a:solidFill>
              <a:latin typeface="YouTube Sans Medium"/>
              <a:ea typeface="YouTube Sans Medium"/>
              <a:cs typeface="YouTube Sans Medium"/>
              <a:sym typeface="YouTube Sans Medium"/>
            </a:endParaRPr>
          </a:p>
          <a:p>
            <a:pPr marL="609585" indent="-389457">
              <a:buClr>
                <a:schemeClr val="dk1"/>
              </a:buClr>
              <a:buSzPts val="1000"/>
              <a:buFont typeface="YouTube Sans Medium"/>
              <a:buChar char="●"/>
            </a:pPr>
            <a:r>
              <a:rPr lang="en-GB" sz="1333">
                <a:solidFill>
                  <a:schemeClr val="dk1"/>
                </a:solidFill>
                <a:latin typeface="YouTube Sans Medium"/>
                <a:ea typeface="YouTube Sans Medium"/>
                <a:cs typeface="YouTube Sans Medium"/>
                <a:sym typeface="YouTube Sans Medium"/>
              </a:rPr>
              <a:t>Get 5 mid/big size customers to commit on capacity over Leaf Line</a:t>
            </a:r>
            <a:endParaRPr sz="1333">
              <a:solidFill>
                <a:schemeClr val="dk1"/>
              </a:solidFill>
              <a:latin typeface="YouTube Sans Medium"/>
              <a:ea typeface="YouTube Sans Medium"/>
              <a:cs typeface="YouTube Sans Medium"/>
              <a:sym typeface="YouTube Sans Medium"/>
            </a:endParaRPr>
          </a:p>
          <a:p>
            <a:pPr marL="609585" indent="-389457">
              <a:buClr>
                <a:schemeClr val="dk1"/>
              </a:buClr>
              <a:buSzPts val="1000"/>
              <a:buFont typeface="YouTube Sans Medium"/>
              <a:buChar char="●"/>
            </a:pPr>
            <a:r>
              <a:rPr lang="en-GB" sz="1333">
                <a:solidFill>
                  <a:schemeClr val="dk1"/>
                </a:solidFill>
                <a:latin typeface="YouTube Sans Medium"/>
                <a:ea typeface="YouTube Sans Medium"/>
                <a:cs typeface="YouTube Sans Medium"/>
                <a:sym typeface="YouTube Sans Medium"/>
              </a:rPr>
              <a:t>Close 5 deals/projects for govt./institutional customers (2nd level players)</a:t>
            </a:r>
            <a:endParaRPr sz="1333">
              <a:solidFill>
                <a:schemeClr val="dk1"/>
              </a:solidFill>
              <a:latin typeface="YouTube Sans"/>
              <a:ea typeface="YouTube Sans"/>
              <a:cs typeface="YouTube Sans"/>
              <a:sym typeface="YouTube Sans"/>
            </a:endParaRPr>
          </a:p>
        </p:txBody>
      </p:sp>
      <p:sp>
        <p:nvSpPr>
          <p:cNvPr id="258" name="Google Shape;258;p28"/>
          <p:cNvSpPr txBox="1"/>
          <p:nvPr/>
        </p:nvSpPr>
        <p:spPr>
          <a:xfrm>
            <a:off x="512867" y="4877663"/>
            <a:ext cx="2990000" cy="861542"/>
          </a:xfrm>
          <a:prstGeom prst="rect">
            <a:avLst/>
          </a:prstGeom>
          <a:noFill/>
          <a:ln>
            <a:noFill/>
          </a:ln>
        </p:spPr>
        <p:txBody>
          <a:bodyPr spcFirstLastPara="1" wrap="square" lIns="121900" tIns="121900" rIns="121900" bIns="121900" anchor="t" anchorCtr="0">
            <a:spAutoFit/>
          </a:bodyPr>
          <a:lstStyle/>
          <a:p>
            <a:pPr algn="ctr"/>
            <a:r>
              <a:rPr lang="en-GB" sz="1333" b="1">
                <a:solidFill>
                  <a:schemeClr val="dk1"/>
                </a:solidFill>
                <a:latin typeface="YouTube Sans"/>
                <a:ea typeface="YouTube Sans"/>
                <a:cs typeface="YouTube Sans"/>
                <a:sym typeface="YouTube Sans"/>
              </a:rPr>
              <a:t>Shape the </a:t>
            </a:r>
            <a:endParaRPr sz="1333" b="1">
              <a:solidFill>
                <a:schemeClr val="dk1"/>
              </a:solidFill>
              <a:latin typeface="YouTube Sans"/>
              <a:ea typeface="YouTube Sans"/>
              <a:cs typeface="YouTube Sans"/>
              <a:sym typeface="YouTube Sans"/>
            </a:endParaRPr>
          </a:p>
          <a:p>
            <a:pPr algn="ctr"/>
            <a:r>
              <a:rPr lang="en-GB" sz="1333" b="1">
                <a:solidFill>
                  <a:schemeClr val="dk1"/>
                </a:solidFill>
                <a:latin typeface="YouTube Sans"/>
                <a:ea typeface="YouTube Sans"/>
                <a:cs typeface="YouTube Sans"/>
                <a:sym typeface="YouTube Sans"/>
              </a:rPr>
              <a:t>Future of Space to Earth Communication strategy/Conops</a:t>
            </a:r>
            <a:endParaRPr sz="1333" b="1">
              <a:solidFill>
                <a:schemeClr val="dk1"/>
              </a:solidFill>
              <a:latin typeface="YouTube Sans"/>
              <a:ea typeface="YouTube Sans"/>
              <a:cs typeface="YouTube Sans"/>
              <a:sym typeface="YouTube Sans"/>
            </a:endParaRPr>
          </a:p>
        </p:txBody>
      </p:sp>
      <p:sp>
        <p:nvSpPr>
          <p:cNvPr id="259" name="Google Shape;259;p28"/>
          <p:cNvSpPr/>
          <p:nvPr/>
        </p:nvSpPr>
        <p:spPr>
          <a:xfrm>
            <a:off x="512867" y="4830993"/>
            <a:ext cx="9987200" cy="967200"/>
          </a:xfrm>
          <a:prstGeom prst="roundRect">
            <a:avLst>
              <a:gd name="adj" fmla="val 8158"/>
            </a:avLst>
          </a:prstGeom>
          <a:solidFill>
            <a:srgbClr val="FCE8E6">
              <a:alpha val="25000"/>
            </a:srgbClr>
          </a:solidFill>
          <a:ln w="9525" cap="flat" cmpd="sng">
            <a:solidFill>
              <a:srgbClr val="FCE8E6"/>
            </a:solidFill>
            <a:prstDash val="solid"/>
            <a:round/>
            <a:headEnd type="none" w="sm" len="sm"/>
            <a:tailEnd type="none" w="sm" len="sm"/>
          </a:ln>
          <a:effectLst>
            <a:outerShdw blurRad="357188" algn="bl" rotWithShape="0">
              <a:srgbClr val="000000">
                <a:alpha val="5000"/>
              </a:srgbClr>
            </a:outerShdw>
          </a:effectLst>
        </p:spPr>
        <p:txBody>
          <a:bodyPr spcFirstLastPara="1" wrap="square" lIns="3169900" tIns="121900" rIns="121900" bIns="121900" anchor="ctr" anchorCtr="0">
            <a:noAutofit/>
          </a:bodyPr>
          <a:lstStyle/>
          <a:p>
            <a:pPr marL="365751" indent="-206582">
              <a:buClr>
                <a:srgbClr val="EA4335"/>
              </a:buClr>
              <a:buSzPts val="1000"/>
              <a:buFont typeface="YouTube Sans"/>
              <a:buAutoNum type="arabicPeriod"/>
            </a:pPr>
            <a:r>
              <a:rPr lang="en-GB" sz="1333">
                <a:solidFill>
                  <a:schemeClr val="dk1"/>
                </a:solidFill>
                <a:latin typeface="YouTube Sans"/>
                <a:ea typeface="YouTube Sans"/>
                <a:cs typeface="YouTube Sans"/>
                <a:sym typeface="YouTube Sans"/>
              </a:rPr>
              <a:t>Explain how to create a viable space to earth communication strategy and </a:t>
            </a:r>
            <a:r>
              <a:rPr lang="en-GB" sz="1333" err="1">
                <a:solidFill>
                  <a:schemeClr val="dk1"/>
                </a:solidFill>
                <a:latin typeface="YouTube Sans"/>
                <a:ea typeface="YouTube Sans"/>
                <a:cs typeface="YouTube Sans"/>
                <a:sym typeface="YouTube Sans"/>
              </a:rPr>
              <a:t>conops</a:t>
            </a:r>
            <a:r>
              <a:rPr lang="en-GB" sz="1333">
                <a:solidFill>
                  <a:schemeClr val="dk1"/>
                </a:solidFill>
                <a:latin typeface="YouTube Sans"/>
                <a:ea typeface="YouTube Sans"/>
                <a:cs typeface="YouTube Sans"/>
                <a:sym typeface="YouTube Sans"/>
              </a:rPr>
              <a:t> to satellite operators  and position Leaf Space as an opinion leader(radio selection, licensing...)</a:t>
            </a:r>
            <a:endParaRPr sz="1333">
              <a:solidFill>
                <a:schemeClr val="dk1"/>
              </a:solidFill>
              <a:latin typeface="YouTube Sans"/>
              <a:ea typeface="YouTube Sans"/>
              <a:cs typeface="YouTube Sans"/>
              <a:sym typeface="YouTube Sans"/>
            </a:endParaRPr>
          </a:p>
          <a:p>
            <a:pPr marL="365751" indent="-206582">
              <a:spcBef>
                <a:spcPts val="533"/>
              </a:spcBef>
              <a:spcAft>
                <a:spcPts val="533"/>
              </a:spcAft>
              <a:buClr>
                <a:srgbClr val="EA4335"/>
              </a:buClr>
              <a:buSzPts val="1000"/>
              <a:buFont typeface="YouTube Sans"/>
              <a:buAutoNum type="arabicPeriod"/>
            </a:pPr>
            <a:r>
              <a:rPr lang="en-GB" sz="1333">
                <a:solidFill>
                  <a:schemeClr val="dk1"/>
                </a:solidFill>
                <a:latin typeface="YouTube Sans"/>
                <a:ea typeface="YouTube Sans"/>
                <a:cs typeface="YouTube Sans"/>
                <a:sym typeface="YouTube Sans"/>
              </a:rPr>
              <a:t>Redefine the space to earth contact scheduling methodology to help satellite operators adopt modern techniques to benefit from greater flexibility and affordable pricing</a:t>
            </a:r>
            <a:endParaRPr sz="1333">
              <a:solidFill>
                <a:schemeClr val="dk1"/>
              </a:solidFill>
              <a:latin typeface="YouTube Sans"/>
              <a:ea typeface="YouTube Sans"/>
              <a:cs typeface="YouTube Sans"/>
              <a:sym typeface="YouTube Sans"/>
            </a:endParaRPr>
          </a:p>
        </p:txBody>
      </p:sp>
      <p:sp>
        <p:nvSpPr>
          <p:cNvPr id="2" name="Google Shape;240;p28">
            <a:extLst>
              <a:ext uri="{FF2B5EF4-FFF2-40B4-BE49-F238E27FC236}">
                <a16:creationId xmlns:a16="http://schemas.microsoft.com/office/drawing/2014/main" id="{2D02B43F-C7DB-6FF1-193A-7F838A44F9CE}"/>
              </a:ext>
            </a:extLst>
          </p:cNvPr>
          <p:cNvSpPr/>
          <p:nvPr/>
        </p:nvSpPr>
        <p:spPr>
          <a:xfrm>
            <a:off x="10704868" y="572567"/>
            <a:ext cx="1251200" cy="738000"/>
          </a:xfrm>
          <a:prstGeom prst="roundRect">
            <a:avLst>
              <a:gd name="adj" fmla="val 9580"/>
            </a:avLst>
          </a:prstGeom>
          <a:solidFill>
            <a:srgbClr val="F1F3F4"/>
          </a:solidFill>
          <a:ln w="9525" cap="flat" cmpd="sng">
            <a:solidFill>
              <a:srgbClr val="F1F3F4"/>
            </a:solidFill>
            <a:prstDash val="solid"/>
            <a:round/>
            <a:headEnd type="none" w="sm" len="sm"/>
            <a:tailEnd type="none" w="sm" len="sm"/>
          </a:ln>
        </p:spPr>
        <p:txBody>
          <a:bodyPr spcFirstLastPara="1" wrap="square" lIns="0" tIns="121900" rIns="0" bIns="121900" anchor="ctr" anchorCtr="0">
            <a:noAutofit/>
          </a:bodyPr>
          <a:lstStyle/>
          <a:p>
            <a:pPr algn="ctr">
              <a:lnSpc>
                <a:spcPct val="90000"/>
              </a:lnSpc>
            </a:pPr>
            <a:r>
              <a:rPr lang="en-GB" sz="1200" b="1">
                <a:solidFill>
                  <a:schemeClr val="dk1"/>
                </a:solidFill>
                <a:latin typeface="YouTube Sans"/>
                <a:ea typeface="YouTube Sans"/>
                <a:cs typeface="YouTube Sans"/>
                <a:sym typeface="YouTube Sans"/>
              </a:rPr>
              <a:t>Our</a:t>
            </a:r>
            <a:br>
              <a:rPr lang="en-GB" sz="1200" b="1">
                <a:solidFill>
                  <a:schemeClr val="dk1"/>
                </a:solidFill>
                <a:latin typeface="YouTube Sans"/>
                <a:ea typeface="YouTube Sans"/>
                <a:cs typeface="YouTube Sans"/>
                <a:sym typeface="YouTube Sans"/>
              </a:rPr>
            </a:br>
            <a:r>
              <a:rPr lang="en-GB" sz="1200" b="1" err="1">
                <a:solidFill>
                  <a:schemeClr val="dk1"/>
                </a:solidFill>
                <a:latin typeface="YouTube Sans"/>
                <a:ea typeface="YouTube Sans"/>
                <a:cs typeface="YouTube Sans"/>
                <a:sym typeface="YouTube Sans"/>
              </a:rPr>
              <a:t>Positionning</a:t>
            </a:r>
            <a:endParaRPr sz="1200" b="1">
              <a:solidFill>
                <a:schemeClr val="dk1"/>
              </a:solidFill>
              <a:latin typeface="YouTube Sans"/>
              <a:ea typeface="YouTube Sans"/>
              <a:cs typeface="YouTube Sans"/>
              <a:sym typeface="YouTube Sans"/>
            </a:endParaRPr>
          </a:p>
        </p:txBody>
      </p:sp>
      <p:sp>
        <p:nvSpPr>
          <p:cNvPr id="3" name="Google Shape;247;p28">
            <a:extLst>
              <a:ext uri="{FF2B5EF4-FFF2-40B4-BE49-F238E27FC236}">
                <a16:creationId xmlns:a16="http://schemas.microsoft.com/office/drawing/2014/main" id="{A624C247-E52E-119A-BF66-8651472BD642}"/>
              </a:ext>
            </a:extLst>
          </p:cNvPr>
          <p:cNvSpPr/>
          <p:nvPr/>
        </p:nvSpPr>
        <p:spPr>
          <a:xfrm rot="-5400000">
            <a:off x="10485300" y="866267"/>
            <a:ext cx="378800" cy="150800"/>
          </a:xfrm>
          <a:prstGeom prst="triangle">
            <a:avLst>
              <a:gd name="adj" fmla="val 50000"/>
            </a:avLst>
          </a:prstGeom>
          <a:solidFill>
            <a:srgbClr val="F1F3F4"/>
          </a:solidFill>
          <a:ln>
            <a:noFill/>
          </a:ln>
        </p:spPr>
        <p:txBody>
          <a:bodyPr spcFirstLastPara="1" wrap="square" lIns="121900" tIns="121900" rIns="121900" bIns="121900" anchor="ctr" anchorCtr="0">
            <a:noAutofit/>
          </a:bodyPr>
          <a:lstStyle/>
          <a:p>
            <a:pPr algn="ctr"/>
            <a:endParaRPr sz="2400"/>
          </a:p>
        </p:txBody>
      </p:sp>
      <p:sp>
        <p:nvSpPr>
          <p:cNvPr id="4" name="Google Shape;256;p28">
            <a:extLst>
              <a:ext uri="{FF2B5EF4-FFF2-40B4-BE49-F238E27FC236}">
                <a16:creationId xmlns:a16="http://schemas.microsoft.com/office/drawing/2014/main" id="{EEA94D27-796D-DC06-1BC9-A1401CC52278}"/>
              </a:ext>
            </a:extLst>
          </p:cNvPr>
          <p:cNvSpPr/>
          <p:nvPr/>
        </p:nvSpPr>
        <p:spPr>
          <a:xfrm>
            <a:off x="512867" y="572567"/>
            <a:ext cx="4928939" cy="738000"/>
          </a:xfrm>
          <a:prstGeom prst="roundRect">
            <a:avLst>
              <a:gd name="adj" fmla="val 15752"/>
            </a:avLst>
          </a:prstGeom>
          <a:solidFill>
            <a:schemeClr val="tx1">
              <a:lumMod val="60000"/>
              <a:lumOff val="40000"/>
            </a:schemeClr>
          </a:solidFill>
          <a:ln w="9525" cap="flat" cmpd="sng">
            <a:solidFill>
              <a:srgbClr val="EA4335"/>
            </a:solidFill>
            <a:prstDash val="solid"/>
            <a:round/>
            <a:headEnd type="none" w="sm" len="sm"/>
            <a:tailEnd type="none" w="sm" len="sm"/>
          </a:ln>
        </p:spPr>
        <p:txBody>
          <a:bodyPr spcFirstLastPara="1" wrap="square" lIns="121900" tIns="121900" rIns="121900" bIns="121900" anchor="ctr" anchorCtr="0">
            <a:noAutofit/>
          </a:bodyPr>
          <a:lstStyle/>
          <a:p>
            <a:pPr algn="ctr"/>
            <a:r>
              <a:rPr lang="en-GB" sz="1600" b="1" err="1">
                <a:solidFill>
                  <a:schemeClr val="lt1"/>
                </a:solidFill>
                <a:latin typeface="YouTube Sans"/>
                <a:ea typeface="YouTube Sans"/>
                <a:cs typeface="YouTube Sans"/>
                <a:sym typeface="YouTube Sans"/>
              </a:rPr>
              <a:t>Strenghs</a:t>
            </a:r>
            <a:endParaRPr lang="en-GB" sz="1600" b="1">
              <a:solidFill>
                <a:schemeClr val="lt1"/>
              </a:solidFill>
              <a:latin typeface="YouTube Sans"/>
              <a:ea typeface="YouTube Sans"/>
              <a:cs typeface="YouTube Sans"/>
              <a:sym typeface="YouTube Sans"/>
            </a:endParaRPr>
          </a:p>
          <a:p>
            <a:pPr marL="228594" indent="-228594" algn="ctr">
              <a:buFont typeface="Arial" panose="020B0604020202020204" pitchFamily="34" charset="0"/>
              <a:buChar char="•"/>
            </a:pPr>
            <a:r>
              <a:rPr lang="en-GB" sz="1333">
                <a:solidFill>
                  <a:schemeClr val="lt1"/>
                </a:solidFill>
                <a:latin typeface="YouTube Sans"/>
                <a:ea typeface="YouTube Sans"/>
                <a:cs typeface="YouTube Sans"/>
                <a:sym typeface="YouTube Sans"/>
              </a:rPr>
              <a:t>Leaf Space is established space commercial players</a:t>
            </a:r>
          </a:p>
          <a:p>
            <a:pPr marL="228594" indent="-228594" algn="ctr">
              <a:buFont typeface="Arial" panose="020B0604020202020204" pitchFamily="34" charset="0"/>
              <a:buChar char="•"/>
            </a:pPr>
            <a:r>
              <a:rPr lang="en-GB" sz="1333">
                <a:solidFill>
                  <a:schemeClr val="lt1"/>
                </a:solidFill>
                <a:latin typeface="YouTube Sans"/>
                <a:ea typeface="YouTube Sans"/>
                <a:cs typeface="YouTube Sans"/>
                <a:sym typeface="YouTube Sans"/>
              </a:rPr>
              <a:t>Commercial contracts increasing e.g. </a:t>
            </a:r>
            <a:r>
              <a:rPr lang="en-GB" sz="1333" err="1">
                <a:solidFill>
                  <a:schemeClr val="lt1"/>
                </a:solidFill>
                <a:latin typeface="YouTube Sans"/>
                <a:ea typeface="YouTube Sans"/>
                <a:cs typeface="YouTube Sans"/>
                <a:sym typeface="YouTube Sans"/>
              </a:rPr>
              <a:t>Argotec,D</a:t>
            </a:r>
            <a:r>
              <a:rPr lang="en-GB" sz="1333">
                <a:solidFill>
                  <a:schemeClr val="lt1"/>
                </a:solidFill>
                <a:latin typeface="YouTube Sans"/>
                <a:ea typeface="YouTube Sans"/>
                <a:cs typeface="YouTube Sans"/>
                <a:sym typeface="YouTube Sans"/>
              </a:rPr>
              <a:t>-Orbit</a:t>
            </a:r>
            <a:endParaRPr sz="1333">
              <a:solidFill>
                <a:schemeClr val="lt1"/>
              </a:solidFill>
              <a:latin typeface="YouTube Sans"/>
              <a:ea typeface="YouTube Sans"/>
              <a:cs typeface="YouTube Sans"/>
              <a:sym typeface="YouTube Sans"/>
            </a:endParaRPr>
          </a:p>
        </p:txBody>
      </p:sp>
      <p:sp>
        <p:nvSpPr>
          <p:cNvPr id="5" name="Google Shape;256;p28">
            <a:extLst>
              <a:ext uri="{FF2B5EF4-FFF2-40B4-BE49-F238E27FC236}">
                <a16:creationId xmlns:a16="http://schemas.microsoft.com/office/drawing/2014/main" id="{54174FDC-C9C9-693C-253C-7FDDBB9242A2}"/>
              </a:ext>
            </a:extLst>
          </p:cNvPr>
          <p:cNvSpPr/>
          <p:nvPr/>
        </p:nvSpPr>
        <p:spPr>
          <a:xfrm>
            <a:off x="5571130" y="390167"/>
            <a:ext cx="5028170" cy="920400"/>
          </a:xfrm>
          <a:prstGeom prst="roundRect">
            <a:avLst>
              <a:gd name="adj" fmla="val 15752"/>
            </a:avLst>
          </a:prstGeom>
          <a:solidFill>
            <a:schemeClr val="accent3"/>
          </a:solidFill>
          <a:ln w="9525" cap="flat" cmpd="sng">
            <a:solidFill>
              <a:srgbClr val="EA4335"/>
            </a:solidFill>
            <a:prstDash val="solid"/>
            <a:round/>
            <a:headEnd type="none" w="sm" len="sm"/>
            <a:tailEnd type="none" w="sm" len="sm"/>
          </a:ln>
        </p:spPr>
        <p:txBody>
          <a:bodyPr spcFirstLastPara="1" wrap="square" lIns="121900" tIns="121900" rIns="121900" bIns="121900" anchor="ctr" anchorCtr="0">
            <a:noAutofit/>
          </a:bodyPr>
          <a:lstStyle/>
          <a:p>
            <a:pPr algn="ctr"/>
            <a:r>
              <a:rPr lang="en-GB" sz="1600" b="1">
                <a:solidFill>
                  <a:schemeClr val="lt1"/>
                </a:solidFill>
                <a:latin typeface="YouTube Sans"/>
                <a:ea typeface="YouTube Sans"/>
                <a:cs typeface="YouTube Sans"/>
                <a:sym typeface="YouTube Sans"/>
              </a:rPr>
              <a:t>Weaknesses</a:t>
            </a:r>
          </a:p>
          <a:p>
            <a:pPr marL="228594" indent="-228594" algn="ctr">
              <a:buFont typeface="Arial" panose="020B0604020202020204" pitchFamily="34" charset="0"/>
              <a:buChar char="•"/>
            </a:pPr>
            <a:r>
              <a:rPr lang="en-GB" sz="1333">
                <a:solidFill>
                  <a:schemeClr val="lt1"/>
                </a:solidFill>
                <a:latin typeface="YouTube Sans"/>
                <a:ea typeface="YouTube Sans"/>
                <a:cs typeface="YouTube Sans"/>
                <a:sym typeface="YouTube Sans"/>
              </a:rPr>
              <a:t>Leaf Space has not enough exposition into Gov/</a:t>
            </a:r>
            <a:r>
              <a:rPr lang="en-GB" sz="1333" err="1">
                <a:solidFill>
                  <a:schemeClr val="lt1"/>
                </a:solidFill>
                <a:latin typeface="YouTube Sans"/>
                <a:ea typeface="YouTube Sans"/>
                <a:cs typeface="YouTube Sans"/>
                <a:sym typeface="YouTube Sans"/>
              </a:rPr>
              <a:t>instit</a:t>
            </a:r>
            <a:r>
              <a:rPr lang="en-GB" sz="1333">
                <a:solidFill>
                  <a:schemeClr val="lt1"/>
                </a:solidFill>
                <a:latin typeface="YouTube Sans"/>
                <a:ea typeface="YouTube Sans"/>
                <a:cs typeface="YouTube Sans"/>
                <a:sym typeface="YouTube Sans"/>
              </a:rPr>
              <a:t> landscape</a:t>
            </a:r>
          </a:p>
          <a:p>
            <a:pPr marL="228594" indent="-228594" algn="ctr">
              <a:buFont typeface="Arial" panose="020B0604020202020204" pitchFamily="34" charset="0"/>
              <a:buChar char="•"/>
            </a:pPr>
            <a:r>
              <a:rPr lang="en-GB" sz="1333">
                <a:solidFill>
                  <a:schemeClr val="lt1"/>
                </a:solidFill>
                <a:latin typeface="YouTube Sans"/>
                <a:ea typeface="YouTube Sans"/>
                <a:cs typeface="YouTube Sans"/>
                <a:sym typeface="YouTube Sans"/>
              </a:rPr>
              <a:t>Leaf Space </a:t>
            </a:r>
            <a:r>
              <a:rPr lang="en-GB" sz="1333" err="1">
                <a:solidFill>
                  <a:schemeClr val="lt1"/>
                </a:solidFill>
                <a:latin typeface="YouTube Sans"/>
                <a:ea typeface="YouTube Sans"/>
                <a:cs typeface="YouTube Sans"/>
                <a:sym typeface="YouTube Sans"/>
              </a:rPr>
              <a:t>rcurrently</a:t>
            </a:r>
            <a:r>
              <a:rPr lang="en-GB" sz="1333">
                <a:solidFill>
                  <a:schemeClr val="lt1"/>
                </a:solidFill>
                <a:latin typeface="YouTube Sans"/>
                <a:ea typeface="YouTube Sans"/>
                <a:cs typeface="YouTube Sans"/>
                <a:sym typeface="YouTube Sans"/>
              </a:rPr>
              <a:t> receives no fundings / grants </a:t>
            </a:r>
            <a:endParaRPr sz="1333">
              <a:solidFill>
                <a:schemeClr val="lt1"/>
              </a:solidFill>
              <a:latin typeface="YouTube Sans"/>
              <a:ea typeface="YouTube Sans"/>
              <a:cs typeface="YouTube Sans"/>
              <a:sym typeface="YouTube Sans"/>
            </a:endParaRPr>
          </a:p>
        </p:txBody>
      </p:sp>
    </p:spTree>
    <p:extLst>
      <p:ext uri="{BB962C8B-B14F-4D97-AF65-F5344CB8AC3E}">
        <p14:creationId xmlns:p14="http://schemas.microsoft.com/office/powerpoint/2010/main" val="2222678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0220B-7CC7-6ED0-206C-4EB4C8A06FE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94B516B-13FB-8EDF-D7A7-230EA201FF95}"/>
              </a:ext>
            </a:extLst>
          </p:cNvPr>
          <p:cNvSpPr>
            <a:spLocks noGrp="1"/>
          </p:cNvSpPr>
          <p:nvPr>
            <p:ph type="body" idx="1"/>
          </p:nvPr>
        </p:nvSpPr>
        <p:spPr/>
        <p:txBody>
          <a:bodyPr/>
          <a:lstStyle/>
          <a:p>
            <a:r>
              <a:rPr lang="en-US" b="1"/>
              <a:t>Fast Moving Innovator (commercial start-ups)</a:t>
            </a:r>
            <a:br>
              <a:rPr lang="en-US"/>
            </a:br>
            <a:r>
              <a:rPr lang="en-US"/>
              <a:t>Needs plug-and-play, transparent pricing, values flexibility and tech advancements</a:t>
            </a:r>
            <a:br>
              <a:rPr lang="en-US"/>
            </a:br>
            <a:endParaRPr lang="en-US"/>
          </a:p>
        </p:txBody>
      </p:sp>
      <p:sp>
        <p:nvSpPr>
          <p:cNvPr id="3" name="Title 2">
            <a:extLst>
              <a:ext uri="{FF2B5EF4-FFF2-40B4-BE49-F238E27FC236}">
                <a16:creationId xmlns:a16="http://schemas.microsoft.com/office/drawing/2014/main" id="{4A483EC8-11AD-9D24-B577-946DD7DCE90F}"/>
              </a:ext>
            </a:extLst>
          </p:cNvPr>
          <p:cNvSpPr>
            <a:spLocks noGrp="1"/>
          </p:cNvSpPr>
          <p:nvPr>
            <p:ph type="title"/>
          </p:nvPr>
        </p:nvSpPr>
        <p:spPr/>
        <p:txBody>
          <a:bodyPr/>
          <a:lstStyle/>
          <a:p>
            <a:r>
              <a:rPr lang="en-US"/>
              <a:t>Audience 1: Commercial operators</a:t>
            </a:r>
          </a:p>
        </p:txBody>
      </p:sp>
      <p:sp>
        <p:nvSpPr>
          <p:cNvPr id="4" name="Text Placeholder 3">
            <a:extLst>
              <a:ext uri="{FF2B5EF4-FFF2-40B4-BE49-F238E27FC236}">
                <a16:creationId xmlns:a16="http://schemas.microsoft.com/office/drawing/2014/main" id="{C685034C-D8E3-CD99-277F-CADAD7CEB87C}"/>
              </a:ext>
            </a:extLst>
          </p:cNvPr>
          <p:cNvSpPr>
            <a:spLocks noGrp="1"/>
          </p:cNvSpPr>
          <p:nvPr>
            <p:ph type="body" sz="quarter" idx="27"/>
          </p:nvPr>
        </p:nvSpPr>
        <p:spPr/>
        <p:txBody>
          <a:bodyPr/>
          <a:lstStyle/>
          <a:p>
            <a:endParaRPr lang="en-US"/>
          </a:p>
        </p:txBody>
      </p:sp>
      <p:graphicFrame>
        <p:nvGraphicFramePr>
          <p:cNvPr id="9" name="Table 8">
            <a:extLst>
              <a:ext uri="{FF2B5EF4-FFF2-40B4-BE49-F238E27FC236}">
                <a16:creationId xmlns:a16="http://schemas.microsoft.com/office/drawing/2014/main" id="{E628EBD9-2F5B-8188-6303-C8053F45DA4A}"/>
              </a:ext>
            </a:extLst>
          </p:cNvPr>
          <p:cNvGraphicFramePr>
            <a:graphicFrameLocks noGrp="1"/>
          </p:cNvGraphicFramePr>
          <p:nvPr>
            <p:extLst>
              <p:ext uri="{D42A27DB-BD31-4B8C-83A1-F6EECF244321}">
                <p14:modId xmlns:p14="http://schemas.microsoft.com/office/powerpoint/2010/main" val="1849705878"/>
              </p:ext>
            </p:extLst>
          </p:nvPr>
        </p:nvGraphicFramePr>
        <p:xfrm>
          <a:off x="1212690" y="1983411"/>
          <a:ext cx="8128000" cy="31292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946359532"/>
                    </a:ext>
                  </a:extLst>
                </a:gridCol>
                <a:gridCol w="4064000">
                  <a:extLst>
                    <a:ext uri="{9D8B030D-6E8A-4147-A177-3AD203B41FA5}">
                      <a16:colId xmlns:a16="http://schemas.microsoft.com/office/drawing/2014/main" val="3393734543"/>
                    </a:ext>
                  </a:extLst>
                </a:gridCol>
              </a:tblGrid>
              <a:tr h="370840">
                <a:tc>
                  <a:txBody>
                    <a:bodyPr/>
                    <a:lstStyle/>
                    <a:p>
                      <a:r>
                        <a:rPr lang="en-US" sz="1600"/>
                        <a:t>Pain</a:t>
                      </a:r>
                    </a:p>
                  </a:txBody>
                  <a:tcPr>
                    <a:solidFill>
                      <a:srgbClr val="825DC7"/>
                    </a:solidFill>
                  </a:tcPr>
                </a:tc>
                <a:tc>
                  <a:txBody>
                    <a:bodyPr/>
                    <a:lstStyle/>
                    <a:p>
                      <a:r>
                        <a:rPr lang="en-US" sz="1600"/>
                        <a:t>Promise</a:t>
                      </a:r>
                    </a:p>
                  </a:txBody>
                  <a:tcPr>
                    <a:solidFill>
                      <a:srgbClr val="825DC7"/>
                    </a:solidFill>
                  </a:tcPr>
                </a:tc>
                <a:extLst>
                  <a:ext uri="{0D108BD9-81ED-4DB2-BD59-A6C34878D82A}">
                    <a16:rowId xmlns:a16="http://schemas.microsoft.com/office/drawing/2014/main" val="2860077494"/>
                  </a:ext>
                </a:extLst>
              </a:tr>
              <a:tr h="370840">
                <a:tc>
                  <a:txBody>
                    <a:bodyPr/>
                    <a:lstStyle/>
                    <a:p>
                      <a:r>
                        <a:rPr lang="en-US" sz="1600"/>
                        <a:t>Lack of RF &amp; licensing knowhow</a:t>
                      </a:r>
                    </a:p>
                  </a:txBody>
                  <a:tcPr>
                    <a:solidFill>
                      <a:srgbClr val="BBC7D6"/>
                    </a:solidFill>
                  </a:tcPr>
                </a:tc>
                <a:tc>
                  <a:txBody>
                    <a:bodyPr/>
                    <a:lstStyle/>
                    <a:p>
                      <a:r>
                        <a:rPr lang="en-US" sz="1600"/>
                        <a:t>Handle licensing, integration and testing</a:t>
                      </a:r>
                    </a:p>
                  </a:txBody>
                  <a:tcPr>
                    <a:solidFill>
                      <a:srgbClr val="BBC7D6"/>
                    </a:solidFill>
                  </a:tcPr>
                </a:tc>
                <a:extLst>
                  <a:ext uri="{0D108BD9-81ED-4DB2-BD59-A6C34878D82A}">
                    <a16:rowId xmlns:a16="http://schemas.microsoft.com/office/drawing/2014/main" val="320362643"/>
                  </a:ext>
                </a:extLst>
              </a:tr>
              <a:tr h="370840">
                <a:tc>
                  <a:txBody>
                    <a:bodyPr/>
                    <a:lstStyle/>
                    <a:p>
                      <a:r>
                        <a:rPr lang="en-US" sz="1600"/>
                        <a:t>Dev-team has limited bandwidth</a:t>
                      </a:r>
                    </a:p>
                  </a:txBody>
                  <a:tcPr/>
                </a:tc>
                <a:tc>
                  <a:txBody>
                    <a:bodyPr/>
                    <a:lstStyle/>
                    <a:p>
                      <a:r>
                        <a:rPr lang="en-GB" sz="1600" err="1"/>
                        <a:t>RestFUL</a:t>
                      </a:r>
                      <a:r>
                        <a:rPr lang="en-GB" sz="1600"/>
                        <a:t> API for integration and operations along smart scheduling freeing your </a:t>
                      </a:r>
                      <a:r>
                        <a:rPr lang="en-GB" sz="1600" err="1"/>
                        <a:t>devs</a:t>
                      </a:r>
                      <a:r>
                        <a:rPr lang="en-GB" sz="1600"/>
                        <a:t> for the core product</a:t>
                      </a:r>
                      <a:endParaRPr lang="en-US" sz="1600"/>
                    </a:p>
                  </a:txBody>
                  <a:tcPr/>
                </a:tc>
                <a:extLst>
                  <a:ext uri="{0D108BD9-81ED-4DB2-BD59-A6C34878D82A}">
                    <a16:rowId xmlns:a16="http://schemas.microsoft.com/office/drawing/2014/main" val="3393999782"/>
                  </a:ext>
                </a:extLst>
              </a:tr>
              <a:tr h="370840">
                <a:tc>
                  <a:txBody>
                    <a:bodyPr/>
                    <a:lstStyle/>
                    <a:p>
                      <a:r>
                        <a:rPr lang="en-GB" sz="1600"/>
                        <a:t>Surprise expenses</a:t>
                      </a:r>
                      <a:endParaRPr lang="en-US" sz="1600"/>
                    </a:p>
                  </a:txBody>
                  <a:tcPr>
                    <a:solidFill>
                      <a:srgbClr val="BBC7D6"/>
                    </a:solidFill>
                  </a:tcPr>
                </a:tc>
                <a:tc>
                  <a:txBody>
                    <a:bodyPr/>
                    <a:lstStyle/>
                    <a:p>
                      <a:r>
                        <a:rPr lang="en-GB" sz="1600"/>
                        <a:t>Pay only for the minutes you use. When your constellation explodes in size, your ground segment simply stretches.</a:t>
                      </a:r>
                      <a:endParaRPr lang="en-US" sz="1600"/>
                    </a:p>
                  </a:txBody>
                  <a:tcPr>
                    <a:solidFill>
                      <a:srgbClr val="BBC7D6"/>
                    </a:solidFill>
                  </a:tcPr>
                </a:tc>
                <a:extLst>
                  <a:ext uri="{0D108BD9-81ED-4DB2-BD59-A6C34878D82A}">
                    <a16:rowId xmlns:a16="http://schemas.microsoft.com/office/drawing/2014/main" val="2786394223"/>
                  </a:ext>
                </a:extLst>
              </a:tr>
              <a:tr h="370840">
                <a:tc>
                  <a:txBody>
                    <a:bodyPr/>
                    <a:lstStyle/>
                    <a:p>
                      <a:r>
                        <a:rPr lang="en-US" sz="1600"/>
                        <a:t>3 a.m. stress for LEOP</a:t>
                      </a:r>
                    </a:p>
                  </a:txBody>
                  <a:tcPr/>
                </a:tc>
                <a:tc>
                  <a:txBody>
                    <a:bodyPr/>
                    <a:lstStyle/>
                    <a:p>
                      <a:r>
                        <a:rPr lang="en-US" sz="1600"/>
                        <a:t>Smooth LEOP</a:t>
                      </a:r>
                    </a:p>
                  </a:txBody>
                  <a:tcPr/>
                </a:tc>
                <a:extLst>
                  <a:ext uri="{0D108BD9-81ED-4DB2-BD59-A6C34878D82A}">
                    <a16:rowId xmlns:a16="http://schemas.microsoft.com/office/drawing/2014/main" val="2809822427"/>
                  </a:ext>
                </a:extLst>
              </a:tr>
              <a:tr h="370840">
                <a:tc>
                  <a:txBody>
                    <a:bodyPr/>
                    <a:lstStyle/>
                    <a:p>
                      <a:endParaRPr lang="en-US" sz="1600"/>
                    </a:p>
                  </a:txBody>
                  <a:tcPr>
                    <a:solidFill>
                      <a:srgbClr val="BBC7D6"/>
                    </a:solidFill>
                  </a:tcPr>
                </a:tc>
                <a:tc>
                  <a:txBody>
                    <a:bodyPr/>
                    <a:lstStyle/>
                    <a:p>
                      <a:endParaRPr lang="en-US" sz="1600"/>
                    </a:p>
                  </a:txBody>
                  <a:tcPr>
                    <a:solidFill>
                      <a:srgbClr val="BBC7D6"/>
                    </a:solidFill>
                  </a:tcPr>
                </a:tc>
                <a:extLst>
                  <a:ext uri="{0D108BD9-81ED-4DB2-BD59-A6C34878D82A}">
                    <a16:rowId xmlns:a16="http://schemas.microsoft.com/office/drawing/2014/main" val="162431206"/>
                  </a:ext>
                </a:extLst>
              </a:tr>
            </a:tbl>
          </a:graphicData>
        </a:graphic>
      </p:graphicFrame>
    </p:spTree>
    <p:extLst>
      <p:ext uri="{BB962C8B-B14F-4D97-AF65-F5344CB8AC3E}">
        <p14:creationId xmlns:p14="http://schemas.microsoft.com/office/powerpoint/2010/main" val="1379804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9F34EB-193D-88B6-2634-8A5C9F0E17B5}"/>
              </a:ext>
            </a:extLst>
          </p:cNvPr>
          <p:cNvSpPr>
            <a:spLocks noGrp="1"/>
          </p:cNvSpPr>
          <p:nvPr>
            <p:ph type="body" idx="1"/>
          </p:nvPr>
        </p:nvSpPr>
        <p:spPr/>
        <p:txBody>
          <a:bodyPr/>
          <a:lstStyle/>
          <a:p>
            <a:r>
              <a:rPr lang="en-US" b="1"/>
              <a:t>Strategic Pioneer (gov/institutional)</a:t>
            </a:r>
            <a:br>
              <a:rPr lang="en-US"/>
            </a:br>
            <a:r>
              <a:rPr lang="en-US"/>
              <a:t>• Needs compliance &amp; risk mitigation </a:t>
            </a:r>
            <a:br>
              <a:rPr lang="en-US"/>
            </a:br>
            <a:r>
              <a:rPr lang="en-US"/>
              <a:t>• Promise: Mission-critical</a:t>
            </a:r>
          </a:p>
        </p:txBody>
      </p:sp>
      <p:sp>
        <p:nvSpPr>
          <p:cNvPr id="3" name="Title 2">
            <a:extLst>
              <a:ext uri="{FF2B5EF4-FFF2-40B4-BE49-F238E27FC236}">
                <a16:creationId xmlns:a16="http://schemas.microsoft.com/office/drawing/2014/main" id="{C42C3687-6880-FEA9-CF2A-213209B29F3C}"/>
              </a:ext>
            </a:extLst>
          </p:cNvPr>
          <p:cNvSpPr>
            <a:spLocks noGrp="1"/>
          </p:cNvSpPr>
          <p:nvPr>
            <p:ph type="title"/>
          </p:nvPr>
        </p:nvSpPr>
        <p:spPr/>
        <p:txBody>
          <a:bodyPr/>
          <a:lstStyle/>
          <a:p>
            <a:r>
              <a:rPr lang="en-US"/>
              <a:t>Audience 2: Institutions</a:t>
            </a:r>
          </a:p>
        </p:txBody>
      </p:sp>
      <p:sp>
        <p:nvSpPr>
          <p:cNvPr id="4" name="Text Placeholder 3">
            <a:extLst>
              <a:ext uri="{FF2B5EF4-FFF2-40B4-BE49-F238E27FC236}">
                <a16:creationId xmlns:a16="http://schemas.microsoft.com/office/drawing/2014/main" id="{4DEC6B22-46B3-0251-C02B-F146CA016D37}"/>
              </a:ext>
            </a:extLst>
          </p:cNvPr>
          <p:cNvSpPr>
            <a:spLocks noGrp="1"/>
          </p:cNvSpPr>
          <p:nvPr>
            <p:ph type="body" sz="quarter" idx="27"/>
          </p:nvPr>
        </p:nvSpPr>
        <p:spPr/>
        <p:txBody>
          <a:bodyPr/>
          <a:lstStyle/>
          <a:p>
            <a:endParaRPr lang="en-US"/>
          </a:p>
        </p:txBody>
      </p:sp>
      <p:graphicFrame>
        <p:nvGraphicFramePr>
          <p:cNvPr id="9" name="Table 8">
            <a:extLst>
              <a:ext uri="{FF2B5EF4-FFF2-40B4-BE49-F238E27FC236}">
                <a16:creationId xmlns:a16="http://schemas.microsoft.com/office/drawing/2014/main" id="{0A6AB51A-8B70-69B7-39E6-7C5F794B51BA}"/>
              </a:ext>
            </a:extLst>
          </p:cNvPr>
          <p:cNvGraphicFramePr>
            <a:graphicFrameLocks noGrp="1"/>
          </p:cNvGraphicFramePr>
          <p:nvPr>
            <p:extLst>
              <p:ext uri="{D42A27DB-BD31-4B8C-83A1-F6EECF244321}">
                <p14:modId xmlns:p14="http://schemas.microsoft.com/office/powerpoint/2010/main" val="3619629927"/>
              </p:ext>
            </p:extLst>
          </p:nvPr>
        </p:nvGraphicFramePr>
        <p:xfrm>
          <a:off x="1212690" y="2179354"/>
          <a:ext cx="8128000" cy="24333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946359532"/>
                    </a:ext>
                  </a:extLst>
                </a:gridCol>
                <a:gridCol w="4064000">
                  <a:extLst>
                    <a:ext uri="{9D8B030D-6E8A-4147-A177-3AD203B41FA5}">
                      <a16:colId xmlns:a16="http://schemas.microsoft.com/office/drawing/2014/main" val="3393734543"/>
                    </a:ext>
                  </a:extLst>
                </a:gridCol>
              </a:tblGrid>
              <a:tr h="370840">
                <a:tc>
                  <a:txBody>
                    <a:bodyPr/>
                    <a:lstStyle/>
                    <a:p>
                      <a:r>
                        <a:rPr lang="en-US" sz="1600"/>
                        <a:t>Pain</a:t>
                      </a:r>
                    </a:p>
                  </a:txBody>
                  <a:tcPr>
                    <a:solidFill>
                      <a:srgbClr val="825DC7"/>
                    </a:solidFill>
                  </a:tcPr>
                </a:tc>
                <a:tc>
                  <a:txBody>
                    <a:bodyPr/>
                    <a:lstStyle/>
                    <a:p>
                      <a:r>
                        <a:rPr lang="en-US" sz="1600"/>
                        <a:t>Promise</a:t>
                      </a:r>
                    </a:p>
                  </a:txBody>
                  <a:tcPr>
                    <a:solidFill>
                      <a:srgbClr val="825DC7"/>
                    </a:solidFill>
                  </a:tcPr>
                </a:tc>
                <a:extLst>
                  <a:ext uri="{0D108BD9-81ED-4DB2-BD59-A6C34878D82A}">
                    <a16:rowId xmlns:a16="http://schemas.microsoft.com/office/drawing/2014/main" val="2860077494"/>
                  </a:ext>
                </a:extLst>
              </a:tr>
              <a:tr h="370840">
                <a:tc>
                  <a:txBody>
                    <a:bodyPr/>
                    <a:lstStyle/>
                    <a:p>
                      <a:r>
                        <a:rPr lang="en-US" sz="1600"/>
                        <a:t>Sovereign-data</a:t>
                      </a:r>
                    </a:p>
                  </a:txBody>
                  <a:tcPr>
                    <a:solidFill>
                      <a:srgbClr val="BBC7D6"/>
                    </a:solidFill>
                  </a:tcPr>
                </a:tc>
                <a:tc>
                  <a:txBody>
                    <a:bodyPr/>
                    <a:lstStyle/>
                    <a:p>
                      <a:r>
                        <a:rPr lang="en-US" sz="1600"/>
                        <a:t>handle licensing, integration and testing</a:t>
                      </a:r>
                    </a:p>
                  </a:txBody>
                  <a:tcPr>
                    <a:solidFill>
                      <a:srgbClr val="BBC7D6"/>
                    </a:solidFill>
                  </a:tcPr>
                </a:tc>
                <a:extLst>
                  <a:ext uri="{0D108BD9-81ED-4DB2-BD59-A6C34878D82A}">
                    <a16:rowId xmlns:a16="http://schemas.microsoft.com/office/drawing/2014/main" val="320362643"/>
                  </a:ext>
                </a:extLst>
              </a:tr>
              <a:tr h="370840">
                <a:tc>
                  <a:txBody>
                    <a:bodyPr/>
                    <a:lstStyle/>
                    <a:p>
                      <a:r>
                        <a:rPr lang="en-US" sz="1600"/>
                        <a:t>Cyber Security </a:t>
                      </a:r>
                    </a:p>
                  </a:txBody>
                  <a:tcPr/>
                </a:tc>
                <a:tc>
                  <a:txBody>
                    <a:bodyPr/>
                    <a:lstStyle/>
                    <a:p>
                      <a:endParaRPr lang="en-US" sz="1600"/>
                    </a:p>
                  </a:txBody>
                  <a:tcPr/>
                </a:tc>
                <a:extLst>
                  <a:ext uri="{0D108BD9-81ED-4DB2-BD59-A6C34878D82A}">
                    <a16:rowId xmlns:a16="http://schemas.microsoft.com/office/drawing/2014/main" val="3393999782"/>
                  </a:ext>
                </a:extLst>
              </a:tr>
              <a:tr h="370840">
                <a:tc>
                  <a:txBody>
                    <a:bodyPr/>
                    <a:lstStyle/>
                    <a:p>
                      <a:r>
                        <a:rPr lang="en-US" sz="1600"/>
                        <a:t>Pressure to Buy European/Italian(EU Institutions)</a:t>
                      </a:r>
                    </a:p>
                  </a:txBody>
                  <a:tcPr>
                    <a:solidFill>
                      <a:srgbClr val="BBC7D6"/>
                    </a:solidFill>
                  </a:tcPr>
                </a:tc>
                <a:tc>
                  <a:txBody>
                    <a:bodyPr/>
                    <a:lstStyle/>
                    <a:p>
                      <a:r>
                        <a:rPr lang="en-US" sz="1600"/>
                        <a:t>Made while eating </a:t>
                      </a:r>
                      <a:r>
                        <a:rPr lang="en-US" sz="1600" err="1"/>
                        <a:t>Pizzoccheri</a:t>
                      </a:r>
                      <a:r>
                        <a:rPr lang="en-US" sz="1600"/>
                        <a:t>. (Italian Company)</a:t>
                      </a:r>
                    </a:p>
                  </a:txBody>
                  <a:tcPr>
                    <a:solidFill>
                      <a:srgbClr val="BBC7D6"/>
                    </a:solidFill>
                  </a:tcPr>
                </a:tc>
                <a:extLst>
                  <a:ext uri="{0D108BD9-81ED-4DB2-BD59-A6C34878D82A}">
                    <a16:rowId xmlns:a16="http://schemas.microsoft.com/office/drawing/2014/main" val="2786394223"/>
                  </a:ext>
                </a:extLst>
              </a:tr>
              <a:tr h="370840">
                <a:tc>
                  <a:txBody>
                    <a:bodyPr/>
                    <a:lstStyle/>
                    <a:p>
                      <a:r>
                        <a:rPr lang="en-US" sz="1600"/>
                        <a:t>Capacity Surge during emergencies</a:t>
                      </a:r>
                    </a:p>
                  </a:txBody>
                  <a:tcPr/>
                </a:tc>
                <a:tc>
                  <a:txBody>
                    <a:bodyPr/>
                    <a:lstStyle/>
                    <a:p>
                      <a:r>
                        <a:rPr lang="en-US" sz="1600"/>
                        <a:t>On demand capacity around the network</a:t>
                      </a:r>
                    </a:p>
                  </a:txBody>
                  <a:tcPr/>
                </a:tc>
                <a:extLst>
                  <a:ext uri="{0D108BD9-81ED-4DB2-BD59-A6C34878D82A}">
                    <a16:rowId xmlns:a16="http://schemas.microsoft.com/office/drawing/2014/main" val="2809822427"/>
                  </a:ext>
                </a:extLst>
              </a:tr>
              <a:tr h="370840">
                <a:tc>
                  <a:txBody>
                    <a:bodyPr/>
                    <a:lstStyle/>
                    <a:p>
                      <a:endParaRPr lang="en-US" sz="1600"/>
                    </a:p>
                  </a:txBody>
                  <a:tcPr>
                    <a:solidFill>
                      <a:srgbClr val="BBC7D6"/>
                    </a:solidFill>
                  </a:tcPr>
                </a:tc>
                <a:tc>
                  <a:txBody>
                    <a:bodyPr/>
                    <a:lstStyle/>
                    <a:p>
                      <a:endParaRPr lang="en-US" sz="1600"/>
                    </a:p>
                  </a:txBody>
                  <a:tcPr>
                    <a:solidFill>
                      <a:srgbClr val="BBC7D6"/>
                    </a:solidFill>
                  </a:tcPr>
                </a:tc>
                <a:extLst>
                  <a:ext uri="{0D108BD9-81ED-4DB2-BD59-A6C34878D82A}">
                    <a16:rowId xmlns:a16="http://schemas.microsoft.com/office/drawing/2014/main" val="162431206"/>
                  </a:ext>
                </a:extLst>
              </a:tr>
            </a:tbl>
          </a:graphicData>
        </a:graphic>
      </p:graphicFrame>
    </p:spTree>
    <p:extLst>
      <p:ext uri="{BB962C8B-B14F-4D97-AF65-F5344CB8AC3E}">
        <p14:creationId xmlns:p14="http://schemas.microsoft.com/office/powerpoint/2010/main" val="683805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07FB6-43D3-2F90-B9CA-8FF7F8844AF7}"/>
            </a:ext>
          </a:extLst>
        </p:cNvPr>
        <p:cNvGrpSpPr/>
        <p:nvPr/>
      </p:nvGrpSpPr>
      <p:grpSpPr>
        <a:xfrm>
          <a:off x="0" y="0"/>
          <a:ext cx="0" cy="0"/>
          <a:chOff x="0" y="0"/>
          <a:chExt cx="0" cy="0"/>
        </a:xfrm>
      </p:grpSpPr>
      <p:sp>
        <p:nvSpPr>
          <p:cNvPr id="2" name="Segnaposto testo 1">
            <a:extLst>
              <a:ext uri="{FF2B5EF4-FFF2-40B4-BE49-F238E27FC236}">
                <a16:creationId xmlns:a16="http://schemas.microsoft.com/office/drawing/2014/main" id="{F03C3312-D46E-213B-1A3F-5BF7071C7815}"/>
              </a:ext>
            </a:extLst>
          </p:cNvPr>
          <p:cNvSpPr>
            <a:spLocks noGrp="1"/>
          </p:cNvSpPr>
          <p:nvPr>
            <p:ph type="body" sz="quarter" idx="10"/>
          </p:nvPr>
        </p:nvSpPr>
        <p:spPr/>
        <p:txBody>
          <a:bodyPr/>
          <a:lstStyle/>
          <a:p>
            <a:r>
              <a:rPr lang="it-IT"/>
              <a:t>United States</a:t>
            </a:r>
          </a:p>
        </p:txBody>
      </p:sp>
    </p:spTree>
    <p:extLst>
      <p:ext uri="{BB962C8B-B14F-4D97-AF65-F5344CB8AC3E}">
        <p14:creationId xmlns:p14="http://schemas.microsoft.com/office/powerpoint/2010/main" val="4026192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BEAAE1-9DC3-5EAC-2217-BBD6210715F6}"/>
              </a:ext>
            </a:extLst>
          </p:cNvPr>
          <p:cNvSpPr>
            <a:spLocks noGrp="1"/>
          </p:cNvSpPr>
          <p:nvPr>
            <p:ph type="body" idx="1"/>
          </p:nvPr>
        </p:nvSpPr>
        <p:spPr>
          <a:xfrm>
            <a:off x="1212690" y="1400037"/>
            <a:ext cx="10310974" cy="4796226"/>
          </a:xfrm>
        </p:spPr>
        <p:txBody>
          <a:bodyPr/>
          <a:lstStyle/>
          <a:p>
            <a:pPr marL="342900" indent="-342900">
              <a:buAutoNum type="arabicPeriod"/>
            </a:pPr>
            <a:r>
              <a:rPr lang="it-IT" err="1"/>
              <a:t>SpaceNews</a:t>
            </a:r>
            <a:endParaRPr lang="it-IT"/>
          </a:p>
          <a:p>
            <a:pPr marL="342900" indent="-342900">
              <a:buAutoNum type="arabicPeriod"/>
            </a:pPr>
            <a:r>
              <a:rPr lang="it-IT"/>
              <a:t>Payload EU and Payload Global [4 </a:t>
            </a:r>
            <a:r>
              <a:rPr lang="it-IT" err="1"/>
              <a:t>issues</a:t>
            </a:r>
            <a:r>
              <a:rPr lang="it-IT"/>
              <a:t> </a:t>
            </a:r>
            <a:r>
              <a:rPr lang="it-IT" err="1"/>
              <a:t>throughout</a:t>
            </a:r>
            <a:r>
              <a:rPr lang="it-IT"/>
              <a:t> the </a:t>
            </a:r>
            <a:r>
              <a:rPr lang="it-IT" err="1"/>
              <a:t>year</a:t>
            </a:r>
            <a:r>
              <a:rPr lang="it-IT"/>
              <a:t> </a:t>
            </a:r>
            <a:r>
              <a:rPr lang="it-IT" err="1"/>
              <a:t>at</a:t>
            </a:r>
            <a:r>
              <a:rPr lang="it-IT"/>
              <a:t> 2000 </a:t>
            </a:r>
            <a:r>
              <a:rPr lang="it-IT" err="1"/>
              <a:t>euros</a:t>
            </a:r>
            <a:r>
              <a:rPr lang="it-IT"/>
              <a:t>]</a:t>
            </a:r>
          </a:p>
          <a:p>
            <a:pPr marL="342900" indent="-342900">
              <a:buAutoNum type="arabicPeriod"/>
            </a:pPr>
            <a:r>
              <a:rPr lang="it-IT"/>
              <a:t>Space </a:t>
            </a:r>
            <a:r>
              <a:rPr lang="it-IT" err="1"/>
              <a:t>watch</a:t>
            </a:r>
            <a:r>
              <a:rPr lang="it-IT"/>
              <a:t> global</a:t>
            </a:r>
          </a:p>
          <a:p>
            <a:pPr marL="342900" indent="-342900">
              <a:buAutoNum type="arabicPeriod"/>
            </a:pPr>
            <a:r>
              <a:rPr lang="it-IT"/>
              <a:t>Via Satellite</a:t>
            </a:r>
          </a:p>
          <a:p>
            <a:pPr marL="342900" indent="-342900">
              <a:buAutoNum type="arabicPeriod"/>
            </a:pPr>
            <a:r>
              <a:rPr lang="it-IT"/>
              <a:t>The Hindu/</a:t>
            </a:r>
            <a:r>
              <a:rPr lang="it-IT" err="1"/>
              <a:t>Economic</a:t>
            </a:r>
            <a:r>
              <a:rPr lang="it-IT"/>
              <a:t> times (India)</a:t>
            </a:r>
          </a:p>
          <a:p>
            <a:pPr marL="342900" indent="-342900">
              <a:buAutoNum type="arabicPeriod"/>
            </a:pPr>
            <a:r>
              <a:rPr lang="it-IT"/>
              <a:t>Korea </a:t>
            </a:r>
            <a:r>
              <a:rPr lang="it-IT" err="1"/>
              <a:t>Economic</a:t>
            </a:r>
            <a:r>
              <a:rPr lang="it-IT"/>
              <a:t> </a:t>
            </a:r>
            <a:r>
              <a:rPr lang="it-IT" err="1"/>
              <a:t>Daily</a:t>
            </a:r>
            <a:r>
              <a:rPr lang="it-IT"/>
              <a:t> (South Korea)</a:t>
            </a:r>
          </a:p>
          <a:p>
            <a:r>
              <a:rPr lang="it-IT" err="1"/>
              <a:t>Potential</a:t>
            </a:r>
            <a:r>
              <a:rPr lang="it-IT"/>
              <a:t> </a:t>
            </a:r>
            <a:r>
              <a:rPr lang="it-IT" err="1"/>
              <a:t>topics</a:t>
            </a:r>
            <a:endParaRPr lang="it-IT"/>
          </a:p>
          <a:p>
            <a:pPr marL="342900" indent="-342900">
              <a:buAutoNum type="arabicPeriod"/>
            </a:pPr>
            <a:r>
              <a:rPr lang="en-US"/>
              <a:t>Announcement of new ground station</a:t>
            </a:r>
          </a:p>
          <a:p>
            <a:pPr marL="342900" indent="-342900">
              <a:buAutoNum type="arabicPeriod"/>
            </a:pPr>
            <a:r>
              <a:rPr lang="en-US"/>
              <a:t>Article on challenges of maintaining a global Supply chain</a:t>
            </a:r>
          </a:p>
          <a:p>
            <a:pPr marL="342900" indent="-342900">
              <a:buAutoNum type="arabicPeriod"/>
            </a:pPr>
            <a:r>
              <a:rPr lang="en-US"/>
              <a:t>Notable win for a notable customer</a:t>
            </a:r>
          </a:p>
          <a:p>
            <a:pPr marL="342900" indent="-342900">
              <a:buAutoNum type="arabicPeriod"/>
            </a:pPr>
            <a:r>
              <a:rPr lang="en-US"/>
              <a:t>Participation in a big project (IRIDE, ISRO etc.)</a:t>
            </a:r>
          </a:p>
          <a:p>
            <a:pPr marL="342900" indent="-342900">
              <a:buAutoNum type="arabicPeriod"/>
            </a:pPr>
            <a:endParaRPr lang="en-US"/>
          </a:p>
          <a:p>
            <a:r>
              <a:rPr lang="en-US"/>
              <a:t>KPI</a:t>
            </a:r>
          </a:p>
          <a:p>
            <a:r>
              <a:rPr lang="en-US"/>
              <a:t>1. Published 2 major mentions quarterly 2. Can compare with </a:t>
            </a:r>
            <a:r>
              <a:rPr lang="en-US" err="1"/>
              <a:t>Ksat’s</a:t>
            </a:r>
            <a:r>
              <a:rPr lang="en-US"/>
              <a:t> mentions in similar magazines</a:t>
            </a:r>
          </a:p>
          <a:p>
            <a:pPr marL="342900" indent="-342900">
              <a:buAutoNum type="arabicPeriod"/>
            </a:pPr>
            <a:endParaRPr lang="it-IT"/>
          </a:p>
          <a:p>
            <a:pPr marL="342900" indent="-342900">
              <a:buAutoNum type="arabicPeriod"/>
            </a:pPr>
            <a:endParaRPr lang="en-US"/>
          </a:p>
        </p:txBody>
      </p:sp>
      <p:sp>
        <p:nvSpPr>
          <p:cNvPr id="3" name="Title 2">
            <a:extLst>
              <a:ext uri="{FF2B5EF4-FFF2-40B4-BE49-F238E27FC236}">
                <a16:creationId xmlns:a16="http://schemas.microsoft.com/office/drawing/2014/main" id="{F7A3B403-DF9B-8473-3CF3-FC43B797ED4F}"/>
              </a:ext>
            </a:extLst>
          </p:cNvPr>
          <p:cNvSpPr>
            <a:spLocks noGrp="1"/>
          </p:cNvSpPr>
          <p:nvPr>
            <p:ph type="title"/>
          </p:nvPr>
        </p:nvSpPr>
        <p:spPr/>
        <p:txBody>
          <a:bodyPr/>
          <a:lstStyle/>
          <a:p>
            <a:r>
              <a:rPr lang="it-IT" err="1"/>
              <a:t>Sponsored</a:t>
            </a:r>
            <a:r>
              <a:rPr lang="it-IT"/>
              <a:t> Content on Media Publications</a:t>
            </a:r>
            <a:endParaRPr lang="en-US"/>
          </a:p>
        </p:txBody>
      </p:sp>
      <p:sp>
        <p:nvSpPr>
          <p:cNvPr id="4" name="Text Placeholder 3">
            <a:extLst>
              <a:ext uri="{FF2B5EF4-FFF2-40B4-BE49-F238E27FC236}">
                <a16:creationId xmlns:a16="http://schemas.microsoft.com/office/drawing/2014/main" id="{328EFE9D-9891-82AB-953B-BCC29ECEFD69}"/>
              </a:ext>
            </a:extLst>
          </p:cNvPr>
          <p:cNvSpPr>
            <a:spLocks noGrp="1"/>
          </p:cNvSpPr>
          <p:nvPr>
            <p:ph type="body" sz="quarter" idx="27"/>
          </p:nvPr>
        </p:nvSpPr>
        <p:spPr/>
        <p:txBody>
          <a:bodyPr/>
          <a:lstStyle/>
          <a:p>
            <a:endParaRPr lang="en-US"/>
          </a:p>
        </p:txBody>
      </p:sp>
    </p:spTree>
    <p:extLst>
      <p:ext uri="{BB962C8B-B14F-4D97-AF65-F5344CB8AC3E}">
        <p14:creationId xmlns:p14="http://schemas.microsoft.com/office/powerpoint/2010/main" val="1883314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9F50E1-332B-24C8-7C95-834B745DBDE8}"/>
              </a:ext>
            </a:extLst>
          </p:cNvPr>
          <p:cNvSpPr>
            <a:spLocks noGrp="1"/>
          </p:cNvSpPr>
          <p:nvPr>
            <p:ph type="body" idx="1"/>
          </p:nvPr>
        </p:nvSpPr>
        <p:spPr/>
        <p:txBody>
          <a:bodyPr/>
          <a:lstStyle/>
          <a:p>
            <a:pPr marL="342900" indent="-342900">
              <a:buAutoNum type="arabicPeriod"/>
            </a:pPr>
            <a:r>
              <a:rPr lang="en-US"/>
              <a:t>Identify conferences where panels are helpful </a:t>
            </a:r>
            <a:r>
              <a:rPr lang="en-US">
                <a:sym typeface="Wingdings" panose="05000000000000000000" pitchFamily="2" charset="2"/>
              </a:rPr>
              <a:t> Reach out to them</a:t>
            </a:r>
          </a:p>
          <a:p>
            <a:pPr marL="342900" indent="-342900">
              <a:buAutoNum type="arabicPeriod"/>
            </a:pPr>
            <a:r>
              <a:rPr lang="en-US" err="1">
                <a:sym typeface="Wingdings" panose="05000000000000000000" pitchFamily="2" charset="2"/>
              </a:rPr>
              <a:t>Followup</a:t>
            </a:r>
            <a:r>
              <a:rPr lang="en-US">
                <a:sym typeface="Wingdings" panose="05000000000000000000" pitchFamily="2" charset="2"/>
              </a:rPr>
              <a:t> after conferences effectively</a:t>
            </a:r>
          </a:p>
          <a:p>
            <a:pPr marL="342900" indent="-342900">
              <a:buAutoNum type="arabicPeriod"/>
            </a:pPr>
            <a:r>
              <a:rPr lang="en-US">
                <a:sym typeface="Wingdings" panose="05000000000000000000" pitchFamily="2" charset="2"/>
              </a:rPr>
              <a:t>Take a photo with people from our best customers at the conferences </a:t>
            </a:r>
            <a:endParaRPr lang="en-US"/>
          </a:p>
        </p:txBody>
      </p:sp>
      <p:sp>
        <p:nvSpPr>
          <p:cNvPr id="3" name="Title 2">
            <a:extLst>
              <a:ext uri="{FF2B5EF4-FFF2-40B4-BE49-F238E27FC236}">
                <a16:creationId xmlns:a16="http://schemas.microsoft.com/office/drawing/2014/main" id="{E489928A-D5D9-B547-2A70-4B9A694B974C}"/>
              </a:ext>
            </a:extLst>
          </p:cNvPr>
          <p:cNvSpPr>
            <a:spLocks noGrp="1"/>
          </p:cNvSpPr>
          <p:nvPr>
            <p:ph type="title"/>
          </p:nvPr>
        </p:nvSpPr>
        <p:spPr/>
        <p:txBody>
          <a:bodyPr/>
          <a:lstStyle/>
          <a:p>
            <a:r>
              <a:rPr lang="en-US"/>
              <a:t>Other Action Items</a:t>
            </a:r>
          </a:p>
        </p:txBody>
      </p:sp>
      <p:sp>
        <p:nvSpPr>
          <p:cNvPr id="4" name="Text Placeholder 3">
            <a:extLst>
              <a:ext uri="{FF2B5EF4-FFF2-40B4-BE49-F238E27FC236}">
                <a16:creationId xmlns:a16="http://schemas.microsoft.com/office/drawing/2014/main" id="{7C1ABFFB-CF89-5DF7-2BFB-A5675E65321B}"/>
              </a:ext>
            </a:extLst>
          </p:cNvPr>
          <p:cNvSpPr>
            <a:spLocks noGrp="1"/>
          </p:cNvSpPr>
          <p:nvPr>
            <p:ph type="body" sz="quarter" idx="27"/>
          </p:nvPr>
        </p:nvSpPr>
        <p:spPr/>
        <p:txBody>
          <a:bodyPr/>
          <a:lstStyle/>
          <a:p>
            <a:endParaRPr lang="en-US"/>
          </a:p>
        </p:txBody>
      </p:sp>
    </p:spTree>
    <p:extLst>
      <p:ext uri="{BB962C8B-B14F-4D97-AF65-F5344CB8AC3E}">
        <p14:creationId xmlns:p14="http://schemas.microsoft.com/office/powerpoint/2010/main" val="287071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36DE3B-23C1-8B50-674D-D7467854070C}"/>
              </a:ext>
            </a:extLst>
          </p:cNvPr>
          <p:cNvSpPr>
            <a:spLocks noGrp="1"/>
          </p:cNvSpPr>
          <p:nvPr>
            <p:ph type="body" idx="1"/>
          </p:nvPr>
        </p:nvSpPr>
        <p:spPr/>
        <p:txBody>
          <a:bodyPr/>
          <a:lstStyle/>
          <a:p>
            <a:r>
              <a:rPr lang="en-US" dirty="0"/>
              <a:t>1. Access Hub</a:t>
            </a:r>
            <a:r>
              <a:rPr lang="en-US"/>
              <a:t>: Space </a:t>
            </a:r>
            <a:r>
              <a:rPr lang="en-US" dirty="0"/>
              <a:t>podcast 10000+ downloads </a:t>
            </a:r>
            <a:r>
              <a:rPr lang="en-US"/>
              <a:t>across platforms </a:t>
            </a:r>
          </a:p>
        </p:txBody>
      </p:sp>
      <p:sp>
        <p:nvSpPr>
          <p:cNvPr id="3" name="Title 2">
            <a:extLst>
              <a:ext uri="{FF2B5EF4-FFF2-40B4-BE49-F238E27FC236}">
                <a16:creationId xmlns:a16="http://schemas.microsoft.com/office/drawing/2014/main" id="{2F18EEDA-291F-F60B-C7DA-26CA31E6244D}"/>
              </a:ext>
            </a:extLst>
          </p:cNvPr>
          <p:cNvSpPr>
            <a:spLocks noGrp="1"/>
          </p:cNvSpPr>
          <p:nvPr>
            <p:ph type="title"/>
          </p:nvPr>
        </p:nvSpPr>
        <p:spPr/>
        <p:txBody>
          <a:bodyPr/>
          <a:lstStyle/>
          <a:p>
            <a:r>
              <a:rPr lang="en-US" dirty="0"/>
              <a:t>Podcasts</a:t>
            </a:r>
          </a:p>
        </p:txBody>
      </p:sp>
      <p:sp>
        <p:nvSpPr>
          <p:cNvPr id="4" name="Text Placeholder 3">
            <a:extLst>
              <a:ext uri="{FF2B5EF4-FFF2-40B4-BE49-F238E27FC236}">
                <a16:creationId xmlns:a16="http://schemas.microsoft.com/office/drawing/2014/main" id="{7C10CD4D-7742-1A35-7898-FDB3860D2B35}"/>
              </a:ext>
            </a:extLst>
          </p:cNvPr>
          <p:cNvSpPr>
            <a:spLocks noGrp="1"/>
          </p:cNvSpPr>
          <p:nvPr>
            <p:ph type="body" sz="quarter" idx="27"/>
          </p:nvPr>
        </p:nvSpPr>
        <p:spPr/>
        <p:txBody>
          <a:bodyPr/>
          <a:lstStyle/>
          <a:p>
            <a:endParaRPr lang="en-US"/>
          </a:p>
        </p:txBody>
      </p:sp>
    </p:spTree>
    <p:extLst>
      <p:ext uri="{BB962C8B-B14F-4D97-AF65-F5344CB8AC3E}">
        <p14:creationId xmlns:p14="http://schemas.microsoft.com/office/powerpoint/2010/main" val="3687868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E1016-5ACE-6143-658A-EF86EB9E67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E58127-1FDA-4427-7224-4C86F764770C}"/>
              </a:ext>
            </a:extLst>
          </p:cNvPr>
          <p:cNvSpPr>
            <a:spLocks noGrp="1"/>
          </p:cNvSpPr>
          <p:nvPr>
            <p:ph type="title"/>
          </p:nvPr>
        </p:nvSpPr>
        <p:spPr>
          <a:xfrm>
            <a:off x="269576" y="443800"/>
            <a:ext cx="10515600" cy="371897"/>
          </a:xfrm>
          <a:prstGeom prst="rect">
            <a:avLst/>
          </a:prstGeom>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sz="2600">
                <a:solidFill>
                  <a:srgbClr val="825DC7"/>
                </a:solidFill>
                <a:latin typeface="Kodchasan"/>
                <a:ea typeface="+mj-ea"/>
                <a:cs typeface="Kodchasan" panose="00000800000000000000" pitchFamily="2" charset="-34"/>
              </a:rPr>
              <a:t>What shall we improve ….(detail)</a:t>
            </a:r>
          </a:p>
        </p:txBody>
      </p:sp>
      <p:sp>
        <p:nvSpPr>
          <p:cNvPr id="6" name="CasellaDiTesto 5">
            <a:extLst>
              <a:ext uri="{FF2B5EF4-FFF2-40B4-BE49-F238E27FC236}">
                <a16:creationId xmlns:a16="http://schemas.microsoft.com/office/drawing/2014/main" id="{ED40DAB0-AFA2-3246-4EDC-CBF66A8771A9}"/>
              </a:ext>
            </a:extLst>
          </p:cNvPr>
          <p:cNvSpPr txBox="1"/>
          <p:nvPr/>
        </p:nvSpPr>
        <p:spPr>
          <a:xfrm>
            <a:off x="793931" y="2274080"/>
            <a:ext cx="9991245" cy="3405997"/>
          </a:xfrm>
          <a:prstGeom prst="rect">
            <a:avLst/>
          </a:prstGeom>
          <a:noFill/>
        </p:spPr>
        <p:txBody>
          <a:bodyPr wrap="square" lIns="121920" tIns="60960" rIns="121920" bIns="60960" rtlCol="0" anchor="t">
            <a:spAutoFit/>
          </a:bodyPr>
          <a:lstStyle/>
          <a:p>
            <a:r>
              <a:rPr lang="en-US" sz="2133" b="1" kern="1000" dirty="0">
                <a:solidFill>
                  <a:srgbClr val="A7E163"/>
                </a:solidFill>
                <a:latin typeface="Kodchasan" panose="00000800000000000000" pitchFamily="2" charset="-34"/>
                <a:cs typeface="Kodchasan" panose="00000800000000000000" pitchFamily="2" charset="-34"/>
              </a:rPr>
              <a:t>1</a:t>
            </a:r>
            <a:r>
              <a:rPr lang="en-US" sz="1600" dirty="0"/>
              <a:t>.  European Space Policy Institute (ESPI)</a:t>
            </a:r>
          </a:p>
          <a:p>
            <a:endParaRPr lang="en-US" sz="1600" dirty="0"/>
          </a:p>
          <a:p>
            <a:r>
              <a:rPr lang="en-US" sz="1600" dirty="0"/>
              <a:t>Goal: </a:t>
            </a:r>
          </a:p>
          <a:p>
            <a:r>
              <a:rPr lang="en-US" sz="1600" dirty="0"/>
              <a:t>Strengthen positioning in shaping European institutional space policy</a:t>
            </a:r>
          </a:p>
          <a:p>
            <a:endParaRPr lang="en-US" sz="1600" dirty="0"/>
          </a:p>
          <a:p>
            <a:r>
              <a:rPr lang="en-US" sz="1600" dirty="0"/>
              <a:t>Benefits:</a:t>
            </a:r>
          </a:p>
          <a:p>
            <a:pPr lvl="1"/>
            <a:r>
              <a:rPr lang="en-US" sz="1600" dirty="0"/>
              <a:t>Access to a strategic network on European space policy.</a:t>
            </a:r>
          </a:p>
          <a:p>
            <a:pPr lvl="1"/>
            <a:r>
              <a:rPr lang="en-US" sz="1600" dirty="0"/>
              <a:t>Direct presence in Vienna (United Nations) and Brussels (European Union) = central role in international forums.</a:t>
            </a:r>
          </a:p>
          <a:p>
            <a:pPr lvl="1"/>
            <a:r>
              <a:rPr lang="en-US" sz="1600" dirty="0"/>
              <a:t>Insights into regulatory and geopolitical trends.</a:t>
            </a:r>
          </a:p>
          <a:p>
            <a:pPr lvl="1"/>
            <a:endParaRPr lang="en-US" sz="1600" dirty="0"/>
          </a:p>
          <a:p>
            <a:r>
              <a:rPr lang="en-US" sz="1600" dirty="0"/>
              <a:t>Action: </a:t>
            </a:r>
          </a:p>
          <a:p>
            <a:r>
              <a:rPr lang="en-US" sz="1600" dirty="0"/>
              <a:t>Evaluate opening a formal representation or assigning a dedicated figure in Brussels and/or Vienna.</a:t>
            </a:r>
          </a:p>
        </p:txBody>
      </p:sp>
      <p:pic>
        <p:nvPicPr>
          <p:cNvPr id="3" name="Picture 2" descr="A green and purple circles&#10;&#10;Description automatically generated">
            <a:extLst>
              <a:ext uri="{FF2B5EF4-FFF2-40B4-BE49-F238E27FC236}">
                <a16:creationId xmlns:a16="http://schemas.microsoft.com/office/drawing/2014/main" id="{4C2CA956-314D-2109-B850-0C00E3E87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5464" y="445690"/>
            <a:ext cx="1828390" cy="1828390"/>
          </a:xfrm>
          <a:prstGeom prst="rect">
            <a:avLst/>
          </a:prstGeom>
        </p:spPr>
      </p:pic>
    </p:spTree>
    <p:extLst>
      <p:ext uri="{BB962C8B-B14F-4D97-AF65-F5344CB8AC3E}">
        <p14:creationId xmlns:p14="http://schemas.microsoft.com/office/powerpoint/2010/main" val="3369867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A3CBC-F302-BB79-329F-0567047C5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F9F0FD-A0DC-2840-68B9-EB51D1E796B1}"/>
              </a:ext>
            </a:extLst>
          </p:cNvPr>
          <p:cNvSpPr>
            <a:spLocks noGrp="1"/>
          </p:cNvSpPr>
          <p:nvPr>
            <p:ph type="title"/>
          </p:nvPr>
        </p:nvSpPr>
        <p:spPr>
          <a:xfrm>
            <a:off x="269576" y="443800"/>
            <a:ext cx="10515600" cy="371897"/>
          </a:xfrm>
          <a:prstGeom prst="rect">
            <a:avLst/>
          </a:prstGeom>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sz="2600">
                <a:solidFill>
                  <a:srgbClr val="825DC7"/>
                </a:solidFill>
                <a:latin typeface="Kodchasan"/>
                <a:ea typeface="+mj-ea"/>
                <a:cs typeface="Kodchasan" panose="00000800000000000000" pitchFamily="2" charset="-34"/>
              </a:rPr>
              <a:t>What shall we improve ….(detail)</a:t>
            </a:r>
          </a:p>
        </p:txBody>
      </p:sp>
      <p:sp>
        <p:nvSpPr>
          <p:cNvPr id="6" name="CasellaDiTesto 5">
            <a:extLst>
              <a:ext uri="{FF2B5EF4-FFF2-40B4-BE49-F238E27FC236}">
                <a16:creationId xmlns:a16="http://schemas.microsoft.com/office/drawing/2014/main" id="{610F9866-0EF3-8226-4DA4-94FBA7E111AF}"/>
              </a:ext>
            </a:extLst>
          </p:cNvPr>
          <p:cNvSpPr txBox="1"/>
          <p:nvPr/>
        </p:nvSpPr>
        <p:spPr>
          <a:xfrm>
            <a:off x="765488" y="1863383"/>
            <a:ext cx="9991245" cy="3159776"/>
          </a:xfrm>
          <a:prstGeom prst="rect">
            <a:avLst/>
          </a:prstGeom>
          <a:noFill/>
        </p:spPr>
        <p:txBody>
          <a:bodyPr wrap="square" lIns="121920" tIns="60960" rIns="121920" bIns="60960" rtlCol="0" anchor="t">
            <a:spAutoFit/>
          </a:bodyPr>
          <a:lstStyle/>
          <a:p>
            <a:r>
              <a:rPr lang="en-US" sz="2133" b="1" kern="1000" dirty="0">
                <a:solidFill>
                  <a:srgbClr val="A7E163"/>
                </a:solidFill>
                <a:latin typeface="Kodchasan" panose="00000800000000000000" pitchFamily="2" charset="-34"/>
                <a:cs typeface="Kodchasan" panose="00000800000000000000" pitchFamily="2" charset="-34"/>
              </a:rPr>
              <a:t>2</a:t>
            </a:r>
            <a:r>
              <a:rPr lang="en-US" sz="1600" dirty="0">
                <a:solidFill>
                  <a:schemeClr val="tx1">
                    <a:tint val="82000"/>
                  </a:schemeClr>
                </a:solidFill>
              </a:rPr>
              <a:t>. </a:t>
            </a:r>
            <a:r>
              <a:rPr lang="en-US" sz="1600" dirty="0"/>
              <a:t>Global Satellite Operators Association (GSOA)</a:t>
            </a:r>
          </a:p>
          <a:p>
            <a:endParaRPr lang="en-US" sz="1600" dirty="0"/>
          </a:p>
          <a:p>
            <a:r>
              <a:rPr lang="en-US" sz="1600" dirty="0"/>
              <a:t>Goal: </a:t>
            </a:r>
          </a:p>
          <a:p>
            <a:r>
              <a:rPr lang="en-US" sz="1600" dirty="0"/>
              <a:t>Position Leaf among major global players and learn advanced lobbying practices.</a:t>
            </a:r>
          </a:p>
          <a:p>
            <a:endParaRPr lang="en-US" sz="1600" dirty="0"/>
          </a:p>
          <a:p>
            <a:r>
              <a:rPr lang="en-US" sz="1600" dirty="0"/>
              <a:t>Benefits:</a:t>
            </a:r>
          </a:p>
          <a:p>
            <a:pPr lvl="1"/>
            <a:r>
              <a:rPr lang="en-US" sz="1600" dirty="0"/>
              <a:t>Improve direct dialogue with major satellite operators.</a:t>
            </a:r>
          </a:p>
          <a:p>
            <a:pPr lvl="1"/>
            <a:r>
              <a:rPr lang="en-US" sz="1600" dirty="0"/>
              <a:t>Sharing of best practices in governance, spectrum policy, and network resilience.</a:t>
            </a:r>
          </a:p>
          <a:p>
            <a:pPr lvl="1"/>
            <a:r>
              <a:rPr lang="en-US" sz="1600" dirty="0"/>
              <a:t>Strategic alliance opportunities.</a:t>
            </a:r>
          </a:p>
          <a:p>
            <a:pPr lvl="1"/>
            <a:endParaRPr lang="en-US" sz="1600" dirty="0"/>
          </a:p>
          <a:p>
            <a:r>
              <a:rPr lang="en-US" sz="1600" dirty="0"/>
              <a:t>Action: </a:t>
            </a:r>
          </a:p>
          <a:p>
            <a:r>
              <a:rPr lang="en-US" sz="1600" dirty="0"/>
              <a:t>Join the association and actively participate in thematic working WW groups.</a:t>
            </a:r>
          </a:p>
        </p:txBody>
      </p:sp>
      <p:pic>
        <p:nvPicPr>
          <p:cNvPr id="3" name="Picture 2" descr="A green and purple circles&#10;&#10;Description automatically generated">
            <a:extLst>
              <a:ext uri="{FF2B5EF4-FFF2-40B4-BE49-F238E27FC236}">
                <a16:creationId xmlns:a16="http://schemas.microsoft.com/office/drawing/2014/main" id="{E9793AA6-83A7-B91E-27B6-DC211224E4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8343" y="425345"/>
            <a:ext cx="1828390" cy="1828390"/>
          </a:xfrm>
          <a:prstGeom prst="rect">
            <a:avLst/>
          </a:prstGeom>
        </p:spPr>
      </p:pic>
    </p:spTree>
    <p:extLst>
      <p:ext uri="{BB962C8B-B14F-4D97-AF65-F5344CB8AC3E}">
        <p14:creationId xmlns:p14="http://schemas.microsoft.com/office/powerpoint/2010/main" val="15350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801D2-A2FD-A525-D89B-C75E24A04D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410FBD-5810-7B22-7634-2910FFE29867}"/>
              </a:ext>
            </a:extLst>
          </p:cNvPr>
          <p:cNvSpPr>
            <a:spLocks noGrp="1"/>
          </p:cNvSpPr>
          <p:nvPr>
            <p:ph type="title"/>
          </p:nvPr>
        </p:nvSpPr>
        <p:spPr>
          <a:xfrm>
            <a:off x="269576" y="443800"/>
            <a:ext cx="10515600" cy="371897"/>
          </a:xfrm>
          <a:prstGeom prst="rect">
            <a:avLst/>
          </a:prstGeom>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sz="2600">
                <a:solidFill>
                  <a:srgbClr val="825DC7"/>
                </a:solidFill>
                <a:latin typeface="Kodchasan"/>
                <a:ea typeface="+mj-ea"/>
                <a:cs typeface="Kodchasan" panose="00000800000000000000" pitchFamily="2" charset="-34"/>
              </a:rPr>
              <a:t>What shall we improve ….(detail)</a:t>
            </a:r>
          </a:p>
        </p:txBody>
      </p:sp>
      <p:sp>
        <p:nvSpPr>
          <p:cNvPr id="6" name="CasellaDiTesto 5">
            <a:extLst>
              <a:ext uri="{FF2B5EF4-FFF2-40B4-BE49-F238E27FC236}">
                <a16:creationId xmlns:a16="http://schemas.microsoft.com/office/drawing/2014/main" id="{D68095EA-5C07-A141-5B00-700EDB903001}"/>
              </a:ext>
            </a:extLst>
          </p:cNvPr>
          <p:cNvSpPr txBox="1"/>
          <p:nvPr/>
        </p:nvSpPr>
        <p:spPr>
          <a:xfrm>
            <a:off x="765488" y="1863383"/>
            <a:ext cx="9991245" cy="3159776"/>
          </a:xfrm>
          <a:prstGeom prst="rect">
            <a:avLst/>
          </a:prstGeom>
          <a:noFill/>
        </p:spPr>
        <p:txBody>
          <a:bodyPr wrap="square" lIns="121920" tIns="60960" rIns="121920" bIns="60960" rtlCol="0" anchor="t">
            <a:spAutoFit/>
          </a:bodyPr>
          <a:lstStyle/>
          <a:p>
            <a:r>
              <a:rPr lang="en-US" sz="2133" b="1" kern="1000" dirty="0">
                <a:solidFill>
                  <a:srgbClr val="A7E163"/>
                </a:solidFill>
                <a:latin typeface="Kodchasan" panose="00000800000000000000" pitchFamily="2" charset="-34"/>
                <a:cs typeface="Kodchasan" panose="00000800000000000000" pitchFamily="2" charset="-34"/>
              </a:rPr>
              <a:t>3</a:t>
            </a:r>
            <a:r>
              <a:rPr lang="en-US" sz="1600" dirty="0">
                <a:solidFill>
                  <a:schemeClr val="tx1">
                    <a:tint val="82000"/>
                  </a:schemeClr>
                </a:solidFill>
              </a:rPr>
              <a:t>. </a:t>
            </a:r>
            <a:r>
              <a:rPr lang="en-US" sz="1600" dirty="0"/>
              <a:t>World Teleport Association (WTA)</a:t>
            </a:r>
          </a:p>
          <a:p>
            <a:endParaRPr lang="en-US" sz="1600" dirty="0"/>
          </a:p>
          <a:p>
            <a:r>
              <a:rPr lang="en-US" sz="1600" dirty="0"/>
              <a:t>Goal:</a:t>
            </a:r>
          </a:p>
          <a:p>
            <a:r>
              <a:rPr lang="en-US" sz="1600" dirty="0"/>
              <a:t>Build a professional and credible image in the ground segment.</a:t>
            </a:r>
          </a:p>
          <a:p>
            <a:endParaRPr lang="en-US" sz="1600" dirty="0"/>
          </a:p>
          <a:p>
            <a:r>
              <a:rPr lang="en-US" sz="1600" dirty="0"/>
              <a:t>Benefits:</a:t>
            </a:r>
          </a:p>
          <a:p>
            <a:r>
              <a:rPr lang="en-US" sz="1600" dirty="0"/>
              <a:t>Access to certifications, audits, and quality benchmarking tools.</a:t>
            </a:r>
          </a:p>
          <a:p>
            <a:r>
              <a:rPr lang="en-US" sz="1600" dirty="0"/>
              <a:t>Opportunities for collaboration with global teleport operators.</a:t>
            </a:r>
          </a:p>
          <a:p>
            <a:r>
              <a:rPr lang="en-US" sz="1600" dirty="0"/>
              <a:t>Recognition of Leaf's operational capabilities.</a:t>
            </a:r>
          </a:p>
          <a:p>
            <a:endParaRPr lang="en-US" sz="1600" dirty="0"/>
          </a:p>
          <a:p>
            <a:r>
              <a:rPr lang="en-US" sz="1600" dirty="0"/>
              <a:t>Action: </a:t>
            </a:r>
          </a:p>
          <a:p>
            <a:r>
              <a:rPr lang="en-US" sz="1600" dirty="0"/>
              <a:t>Apply for certification programs and contribute to case studies</a:t>
            </a:r>
          </a:p>
        </p:txBody>
      </p:sp>
      <p:pic>
        <p:nvPicPr>
          <p:cNvPr id="3" name="Picture 2" descr="A green and purple circles&#10;&#10;Description automatically generated">
            <a:extLst>
              <a:ext uri="{FF2B5EF4-FFF2-40B4-BE49-F238E27FC236}">
                <a16:creationId xmlns:a16="http://schemas.microsoft.com/office/drawing/2014/main" id="{59B8A750-9522-84EF-4BC2-536707DD8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5193" y="425345"/>
            <a:ext cx="1828390" cy="1828390"/>
          </a:xfrm>
          <a:prstGeom prst="rect">
            <a:avLst/>
          </a:prstGeom>
        </p:spPr>
      </p:pic>
    </p:spTree>
    <p:extLst>
      <p:ext uri="{BB962C8B-B14F-4D97-AF65-F5344CB8AC3E}">
        <p14:creationId xmlns:p14="http://schemas.microsoft.com/office/powerpoint/2010/main" val="2087776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4ECCF-DDCF-9DFF-4A48-B6F7CE4233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246825-0866-98A0-ADAF-AFFBC483DF95}"/>
              </a:ext>
            </a:extLst>
          </p:cNvPr>
          <p:cNvSpPr>
            <a:spLocks noGrp="1"/>
          </p:cNvSpPr>
          <p:nvPr>
            <p:ph type="title"/>
          </p:nvPr>
        </p:nvSpPr>
        <p:spPr>
          <a:xfrm>
            <a:off x="241133" y="433167"/>
            <a:ext cx="10515600" cy="371897"/>
          </a:xfrm>
          <a:prstGeom prst="rect">
            <a:avLst/>
          </a:prstGeom>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sz="2600">
                <a:solidFill>
                  <a:srgbClr val="825DC7"/>
                </a:solidFill>
                <a:latin typeface="Kodchasan"/>
                <a:ea typeface="+mj-ea"/>
                <a:cs typeface="Kodchasan" panose="00000800000000000000" pitchFamily="2" charset="-34"/>
              </a:rPr>
              <a:t>What shall we improve ….(detail)</a:t>
            </a:r>
          </a:p>
        </p:txBody>
      </p:sp>
      <p:sp>
        <p:nvSpPr>
          <p:cNvPr id="6" name="CasellaDiTesto 5">
            <a:extLst>
              <a:ext uri="{FF2B5EF4-FFF2-40B4-BE49-F238E27FC236}">
                <a16:creationId xmlns:a16="http://schemas.microsoft.com/office/drawing/2014/main" id="{762D40E1-E697-C015-8E1C-3341BFC15F21}"/>
              </a:ext>
            </a:extLst>
          </p:cNvPr>
          <p:cNvSpPr txBox="1"/>
          <p:nvPr/>
        </p:nvSpPr>
        <p:spPr>
          <a:xfrm>
            <a:off x="765488" y="1863383"/>
            <a:ext cx="9991245" cy="3159776"/>
          </a:xfrm>
          <a:prstGeom prst="rect">
            <a:avLst/>
          </a:prstGeom>
          <a:noFill/>
        </p:spPr>
        <p:txBody>
          <a:bodyPr wrap="square" lIns="121920" tIns="60960" rIns="121920" bIns="60960" rtlCol="0" anchor="t">
            <a:spAutoFit/>
          </a:bodyPr>
          <a:lstStyle/>
          <a:p>
            <a:r>
              <a:rPr lang="en-US" sz="2133" b="1" kern="1000" dirty="0">
                <a:solidFill>
                  <a:srgbClr val="A7E163"/>
                </a:solidFill>
                <a:latin typeface="Kodchasan" panose="00000800000000000000" pitchFamily="2" charset="-34"/>
                <a:cs typeface="Kodchasan" panose="00000800000000000000" pitchFamily="2" charset="-34"/>
              </a:rPr>
              <a:t>4.</a:t>
            </a:r>
            <a:r>
              <a:rPr lang="en-US" sz="1600" dirty="0"/>
              <a:t>International Astronautical Federation (IAF)</a:t>
            </a:r>
          </a:p>
          <a:p>
            <a:endParaRPr lang="en-US" sz="1600" dirty="0"/>
          </a:p>
          <a:p>
            <a:r>
              <a:rPr lang="en-US" sz="1600" dirty="0"/>
              <a:t>Goal: </a:t>
            </a:r>
          </a:p>
          <a:p>
            <a:r>
              <a:rPr lang="en-US" sz="1600" dirty="0"/>
              <a:t>Increase global visibility, especially in emerging countries.</a:t>
            </a:r>
          </a:p>
          <a:p>
            <a:endParaRPr lang="en-US" sz="1600" dirty="0"/>
          </a:p>
          <a:p>
            <a:r>
              <a:rPr lang="en-US" sz="1600" dirty="0"/>
              <a:t>Benefits:</a:t>
            </a:r>
          </a:p>
          <a:p>
            <a:r>
              <a:rPr lang="en-US" sz="1600" dirty="0"/>
              <a:t>Relations with small-to-medium space agencies.</a:t>
            </a:r>
          </a:p>
          <a:p>
            <a:r>
              <a:rPr lang="en-US" sz="1600" dirty="0"/>
              <a:t>Opportunities to work alongside major contractors (e.g. Airbus, Thales)</a:t>
            </a:r>
          </a:p>
          <a:p>
            <a:r>
              <a:rPr lang="en-US" sz="1600" dirty="0"/>
              <a:t>Confirmation of presence in the International Astronautical Congress (IAC)</a:t>
            </a:r>
          </a:p>
          <a:p>
            <a:endParaRPr lang="en-US" sz="1600" dirty="0"/>
          </a:p>
          <a:p>
            <a:r>
              <a:rPr lang="en-US" sz="1600" dirty="0"/>
              <a:t>Action: </a:t>
            </a:r>
          </a:p>
          <a:p>
            <a:r>
              <a:rPr lang="en-US" sz="1600" dirty="0"/>
              <a:t>Submit papers or sessions to IAC and take part in industry committees</a:t>
            </a:r>
            <a:r>
              <a:rPr lang="en-US" sz="1600" dirty="0">
                <a:solidFill>
                  <a:schemeClr val="tx1">
                    <a:tint val="82000"/>
                  </a:schemeClr>
                </a:solidFill>
              </a:rPr>
              <a:t>.</a:t>
            </a:r>
          </a:p>
        </p:txBody>
      </p:sp>
      <p:pic>
        <p:nvPicPr>
          <p:cNvPr id="3" name="Picture 2" descr="A green and purple circles&#10;&#10;Description automatically generated">
            <a:extLst>
              <a:ext uri="{FF2B5EF4-FFF2-40B4-BE49-F238E27FC236}">
                <a16:creationId xmlns:a16="http://schemas.microsoft.com/office/drawing/2014/main" id="{98C4B31F-F286-2E51-2C20-90FD5FA14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3928" y="433167"/>
            <a:ext cx="1828390" cy="1828390"/>
          </a:xfrm>
          <a:prstGeom prst="rect">
            <a:avLst/>
          </a:prstGeom>
        </p:spPr>
      </p:pic>
    </p:spTree>
    <p:extLst>
      <p:ext uri="{BB962C8B-B14F-4D97-AF65-F5344CB8AC3E}">
        <p14:creationId xmlns:p14="http://schemas.microsoft.com/office/powerpoint/2010/main" val="680786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F5D38-F4B7-5C92-0328-8F1227F4FD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7D5462-ABC7-BF42-04FF-A332A3E113C4}"/>
              </a:ext>
            </a:extLst>
          </p:cNvPr>
          <p:cNvSpPr>
            <a:spLocks noGrp="1"/>
          </p:cNvSpPr>
          <p:nvPr>
            <p:ph type="title"/>
          </p:nvPr>
        </p:nvSpPr>
        <p:spPr>
          <a:xfrm>
            <a:off x="269576" y="443800"/>
            <a:ext cx="10515600" cy="371897"/>
          </a:xfrm>
          <a:prstGeom prst="rect">
            <a:avLst/>
          </a:prstGeom>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sz="2600">
                <a:solidFill>
                  <a:srgbClr val="825DC7"/>
                </a:solidFill>
                <a:latin typeface="Kodchasan"/>
                <a:ea typeface="+mj-ea"/>
                <a:cs typeface="Kodchasan" panose="00000800000000000000" pitchFamily="2" charset="-34"/>
              </a:rPr>
              <a:t>What shall we improve ….(detail)</a:t>
            </a:r>
          </a:p>
        </p:txBody>
      </p:sp>
      <p:sp>
        <p:nvSpPr>
          <p:cNvPr id="6" name="CasellaDiTesto 5">
            <a:extLst>
              <a:ext uri="{FF2B5EF4-FFF2-40B4-BE49-F238E27FC236}">
                <a16:creationId xmlns:a16="http://schemas.microsoft.com/office/drawing/2014/main" id="{3E1C86D0-D981-27AB-0123-D73E82FD46C7}"/>
              </a:ext>
            </a:extLst>
          </p:cNvPr>
          <p:cNvSpPr txBox="1"/>
          <p:nvPr/>
        </p:nvSpPr>
        <p:spPr>
          <a:xfrm>
            <a:off x="765488" y="1863383"/>
            <a:ext cx="9991245" cy="3159776"/>
          </a:xfrm>
          <a:prstGeom prst="rect">
            <a:avLst/>
          </a:prstGeom>
          <a:noFill/>
        </p:spPr>
        <p:txBody>
          <a:bodyPr wrap="square" lIns="121920" tIns="60960" rIns="121920" bIns="60960" rtlCol="0" anchor="t">
            <a:spAutoFit/>
          </a:bodyPr>
          <a:lstStyle/>
          <a:p>
            <a:r>
              <a:rPr lang="en-US" sz="2133" b="1" kern="1000" dirty="0">
                <a:solidFill>
                  <a:srgbClr val="A7E163"/>
                </a:solidFill>
                <a:latin typeface="Kodchasan" panose="00000800000000000000" pitchFamily="2" charset="-34"/>
                <a:cs typeface="Kodchasan" panose="00000800000000000000" pitchFamily="2" charset="-34"/>
              </a:rPr>
              <a:t>5. </a:t>
            </a:r>
            <a:r>
              <a:rPr lang="en-US" sz="1600" dirty="0"/>
              <a:t>European Association of Remote Sensing Companies (EARSC)</a:t>
            </a:r>
          </a:p>
          <a:p>
            <a:endParaRPr lang="en-US" sz="1600" dirty="0"/>
          </a:p>
          <a:p>
            <a:r>
              <a:rPr lang="en-US" sz="1600" dirty="0"/>
              <a:t>Goal: </a:t>
            </a:r>
          </a:p>
          <a:p>
            <a:r>
              <a:rPr lang="en-US" sz="1600" dirty="0"/>
              <a:t>Strengthen European presence in the Earth Observation (EO) sector.</a:t>
            </a:r>
          </a:p>
          <a:p>
            <a:endParaRPr lang="en-US" sz="1600" dirty="0"/>
          </a:p>
          <a:p>
            <a:r>
              <a:rPr lang="en-US" sz="1600" dirty="0"/>
              <a:t>Benefits:</a:t>
            </a:r>
          </a:p>
          <a:p>
            <a:r>
              <a:rPr lang="en-US" sz="1600" dirty="0"/>
              <a:t>Networking with key EO players in Europe.</a:t>
            </a:r>
          </a:p>
          <a:p>
            <a:r>
              <a:rPr lang="en-US" sz="1600" dirty="0"/>
              <a:t>Access to collaborative funding opportunities (e.g. Copernicus, Horizon).</a:t>
            </a:r>
          </a:p>
          <a:p>
            <a:r>
              <a:rPr lang="en-US" sz="1600" dirty="0"/>
              <a:t>Visibility with ESA and the European Commission (DG DEFIS).</a:t>
            </a:r>
          </a:p>
          <a:p>
            <a:endParaRPr lang="en-US" sz="1600" dirty="0"/>
          </a:p>
          <a:p>
            <a:r>
              <a:rPr lang="en-US" sz="1600" dirty="0"/>
              <a:t>Action:</a:t>
            </a:r>
          </a:p>
          <a:p>
            <a:r>
              <a:rPr lang="en-US" sz="1600" dirty="0"/>
              <a:t>Actively join policy tables and technical task forces.</a:t>
            </a:r>
          </a:p>
        </p:txBody>
      </p:sp>
      <p:pic>
        <p:nvPicPr>
          <p:cNvPr id="3" name="Picture 2" descr="A green and purple circles&#10;&#10;Description automatically generated">
            <a:extLst>
              <a:ext uri="{FF2B5EF4-FFF2-40B4-BE49-F238E27FC236}">
                <a16:creationId xmlns:a16="http://schemas.microsoft.com/office/drawing/2014/main" id="{AEA73BB4-1F27-4E25-2377-5B96906AB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9110" y="425345"/>
            <a:ext cx="1828390" cy="1828390"/>
          </a:xfrm>
          <a:prstGeom prst="rect">
            <a:avLst/>
          </a:prstGeom>
        </p:spPr>
      </p:pic>
    </p:spTree>
    <p:extLst>
      <p:ext uri="{BB962C8B-B14F-4D97-AF65-F5344CB8AC3E}">
        <p14:creationId xmlns:p14="http://schemas.microsoft.com/office/powerpoint/2010/main" val="1877484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0E986-0D71-F06F-CF12-A14F78D2B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3DAF45-6BA9-4E4D-D4F0-322023592AED}"/>
              </a:ext>
            </a:extLst>
          </p:cNvPr>
          <p:cNvSpPr>
            <a:spLocks noGrp="1"/>
          </p:cNvSpPr>
          <p:nvPr>
            <p:ph type="title"/>
          </p:nvPr>
        </p:nvSpPr>
        <p:spPr>
          <a:xfrm>
            <a:off x="269576" y="443800"/>
            <a:ext cx="10515600" cy="371897"/>
          </a:xfrm>
          <a:prstGeom prst="rect">
            <a:avLst/>
          </a:prstGeom>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sz="2600">
                <a:solidFill>
                  <a:srgbClr val="825DC7"/>
                </a:solidFill>
                <a:latin typeface="Kodchasan"/>
                <a:ea typeface="+mj-ea"/>
                <a:cs typeface="Kodchasan" panose="00000800000000000000" pitchFamily="2" charset="-34"/>
              </a:rPr>
              <a:t>What shall we improve …(detail)</a:t>
            </a:r>
          </a:p>
        </p:txBody>
      </p:sp>
      <p:sp>
        <p:nvSpPr>
          <p:cNvPr id="6" name="CasellaDiTesto 5">
            <a:extLst>
              <a:ext uri="{FF2B5EF4-FFF2-40B4-BE49-F238E27FC236}">
                <a16:creationId xmlns:a16="http://schemas.microsoft.com/office/drawing/2014/main" id="{8A289BAD-C2B8-15E4-4805-EC6750A4C1DC}"/>
              </a:ext>
            </a:extLst>
          </p:cNvPr>
          <p:cNvSpPr txBox="1"/>
          <p:nvPr/>
        </p:nvSpPr>
        <p:spPr>
          <a:xfrm>
            <a:off x="765488" y="1863383"/>
            <a:ext cx="9991245" cy="3159776"/>
          </a:xfrm>
          <a:prstGeom prst="rect">
            <a:avLst/>
          </a:prstGeom>
          <a:noFill/>
        </p:spPr>
        <p:txBody>
          <a:bodyPr wrap="square" lIns="121920" tIns="60960" rIns="121920" bIns="60960" rtlCol="0" anchor="t">
            <a:spAutoFit/>
          </a:bodyPr>
          <a:lstStyle/>
          <a:p>
            <a:r>
              <a:rPr lang="en-US" sz="2133" b="1" kern="1000" dirty="0">
                <a:solidFill>
                  <a:srgbClr val="A7E163"/>
                </a:solidFill>
                <a:latin typeface="Kodchasan" panose="00000800000000000000" pitchFamily="2" charset="-34"/>
                <a:cs typeface="Kodchasan" panose="00000800000000000000" pitchFamily="2" charset="-34"/>
              </a:rPr>
              <a:t>6. </a:t>
            </a:r>
            <a:r>
              <a:rPr lang="en-US" sz="1600" dirty="0"/>
              <a:t>AIPAS (Association of Italian Space Enterprises)</a:t>
            </a:r>
          </a:p>
          <a:p>
            <a:endParaRPr lang="en-US" sz="1600" dirty="0"/>
          </a:p>
          <a:p>
            <a:r>
              <a:rPr lang="en-US" sz="1600" dirty="0"/>
              <a:t>Goal: </a:t>
            </a:r>
          </a:p>
          <a:p>
            <a:r>
              <a:rPr lang="en-US" sz="1600" dirty="0"/>
              <a:t>Become more proactive in the Italian institutional landscape.</a:t>
            </a:r>
          </a:p>
          <a:p>
            <a:endParaRPr lang="en-US" sz="1600" dirty="0"/>
          </a:p>
          <a:p>
            <a:r>
              <a:rPr lang="en-US" sz="1600" dirty="0"/>
              <a:t>Benefits:</a:t>
            </a:r>
          </a:p>
          <a:p>
            <a:r>
              <a:rPr lang="en-US" sz="1600" dirty="0"/>
              <a:t>Direct channel with ASI and relevant Ministries.</a:t>
            </a:r>
          </a:p>
          <a:p>
            <a:r>
              <a:rPr lang="en-US" sz="1600" dirty="0"/>
              <a:t>Active role in shaping Italian space policy and roadmaps.B2B collaboration opportunities with innovative Italian companies.</a:t>
            </a:r>
          </a:p>
          <a:p>
            <a:endParaRPr lang="en-US" sz="1600" dirty="0"/>
          </a:p>
          <a:p>
            <a:r>
              <a:rPr lang="en-US" sz="1600" dirty="0"/>
              <a:t>Action: </a:t>
            </a:r>
          </a:p>
          <a:p>
            <a:r>
              <a:rPr lang="en-US" sz="1600" dirty="0"/>
              <a:t>Take on an active role in internal committees and propose joint initiatives.</a:t>
            </a:r>
          </a:p>
        </p:txBody>
      </p:sp>
      <p:pic>
        <p:nvPicPr>
          <p:cNvPr id="3" name="Picture 2" descr="A green and purple circles&#10;&#10;Description automatically generated">
            <a:extLst>
              <a:ext uri="{FF2B5EF4-FFF2-40B4-BE49-F238E27FC236}">
                <a16:creationId xmlns:a16="http://schemas.microsoft.com/office/drawing/2014/main" id="{807DDF1A-0B49-C5E9-97B5-2ECF4D85A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9622" y="425345"/>
            <a:ext cx="1828390" cy="1828390"/>
          </a:xfrm>
          <a:prstGeom prst="rect">
            <a:avLst/>
          </a:prstGeom>
        </p:spPr>
      </p:pic>
    </p:spTree>
    <p:extLst>
      <p:ext uri="{BB962C8B-B14F-4D97-AF65-F5344CB8AC3E}">
        <p14:creationId xmlns:p14="http://schemas.microsoft.com/office/powerpoint/2010/main" val="22296184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VER">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697d76d-37c3-41e2-b55d-8b00599726e8" xsi:nil="true"/>
    <lcf76f155ced4ddcb4097134ff3c332f xmlns="75c12320-3338-4560-8ddf-8d6b96035dc6">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5410DAA6EE75CE48B111811FB169E04B" ma:contentTypeVersion="18" ma:contentTypeDescription="Creare un nuovo documento." ma:contentTypeScope="" ma:versionID="a9ff6eb657768edd2d8edce919e22ef7">
  <xsd:schema xmlns:xsd="http://www.w3.org/2001/XMLSchema" xmlns:xs="http://www.w3.org/2001/XMLSchema" xmlns:p="http://schemas.microsoft.com/office/2006/metadata/properties" xmlns:ns2="75c12320-3338-4560-8ddf-8d6b96035dc6" xmlns:ns3="9697d76d-37c3-41e2-b55d-8b00599726e8" targetNamespace="http://schemas.microsoft.com/office/2006/metadata/properties" ma:root="true" ma:fieldsID="df03bc6f317e0454408477ef48767c82" ns2:_="" ns3:_="">
    <xsd:import namespace="75c12320-3338-4560-8ddf-8d6b96035dc6"/>
    <xsd:import namespace="9697d76d-37c3-41e2-b55d-8b00599726e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c12320-3338-4560-8ddf-8d6b96035dc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Tag immagine" ma:readOnly="false" ma:fieldId="{5cf76f15-5ced-4ddc-b409-7134ff3c332f}" ma:taxonomyMulti="true" ma:sspId="46060469-07fe-481e-bbb0-80fa0781f8f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697d76d-37c3-41e2-b55d-8b00599726e8" elementFormDefault="qualified">
    <xsd:import namespace="http://schemas.microsoft.com/office/2006/documentManagement/types"/>
    <xsd:import namespace="http://schemas.microsoft.com/office/infopath/2007/PartnerControls"/>
    <xsd:element name="SharedWithUsers" ma:index="13"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Condiviso con dettagli" ma:internalName="SharedWithDetails" ma:readOnly="true">
      <xsd:simpleType>
        <xsd:restriction base="dms:Note">
          <xsd:maxLength value="255"/>
        </xsd:restriction>
      </xsd:simpleType>
    </xsd:element>
    <xsd:element name="TaxCatchAll" ma:index="23" nillable="true" ma:displayName="Taxonomy Catch All Column" ma:hidden="true" ma:list="{eb09741b-f992-45f5-b6b2-0619900e77be}" ma:internalName="TaxCatchAll" ma:showField="CatchAllData" ma:web="9697d76d-37c3-41e2-b55d-8b00599726e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55E02F-E878-46AE-9F6B-05385AE77818}">
  <ds:schemaRefs>
    <ds:schemaRef ds:uri="http://schemas.microsoft.com/office/2006/documentManagement/types"/>
    <ds:schemaRef ds:uri="9697d76d-37c3-41e2-b55d-8b00599726e8"/>
    <ds:schemaRef ds:uri="http://purl.org/dc/terms/"/>
    <ds:schemaRef ds:uri="http://purl.org/dc/elements/1.1/"/>
    <ds:schemaRef ds:uri="http://schemas.microsoft.com/office/2006/metadata/properties"/>
    <ds:schemaRef ds:uri="http://purl.org/dc/dcmitype/"/>
    <ds:schemaRef ds:uri="http://schemas.openxmlformats.org/package/2006/metadata/core-properties"/>
    <ds:schemaRef ds:uri="http://schemas.microsoft.com/office/infopath/2007/PartnerControls"/>
    <ds:schemaRef ds:uri="75c12320-3338-4560-8ddf-8d6b96035dc6"/>
    <ds:schemaRef ds:uri="http://www.w3.org/XML/1998/namespace"/>
  </ds:schemaRefs>
</ds:datastoreItem>
</file>

<file path=customXml/itemProps2.xml><?xml version="1.0" encoding="utf-8"?>
<ds:datastoreItem xmlns:ds="http://schemas.openxmlformats.org/officeDocument/2006/customXml" ds:itemID="{72E9E2E9-35AD-4E41-BD66-E1B3FD60BF59}">
  <ds:schemaRefs>
    <ds:schemaRef ds:uri="75c12320-3338-4560-8ddf-8d6b96035dc6"/>
    <ds:schemaRef ds:uri="9697d76d-37c3-41e2-b55d-8b00599726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8414551-F05C-4AF2-8C1A-605213601F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3000</Words>
  <Application>Microsoft Office PowerPoint</Application>
  <PresentationFormat>Widescreen</PresentationFormat>
  <Paragraphs>421</Paragraphs>
  <Slides>36</Slides>
  <Notes>2</Notes>
  <HiddenSlides>4</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9" baseType="lpstr">
      <vt:lpstr>Aptos</vt:lpstr>
      <vt:lpstr>Arial</vt:lpstr>
      <vt:lpstr>Avenir Medium</vt:lpstr>
      <vt:lpstr>Google Sans</vt:lpstr>
      <vt:lpstr>Helvetica</vt:lpstr>
      <vt:lpstr>Kodchasan</vt:lpstr>
      <vt:lpstr>Kodchasan Light</vt:lpstr>
      <vt:lpstr>Kodchasan SemiBold</vt:lpstr>
      <vt:lpstr>Wingdings</vt:lpstr>
      <vt:lpstr>YouTube Sans</vt:lpstr>
      <vt:lpstr>YouTube Sans Medium</vt:lpstr>
      <vt:lpstr>COVER</vt:lpstr>
      <vt:lpstr>Diapositiva think-cell</vt:lpstr>
      <vt:lpstr>2025 Marketing Communication Strategy</vt:lpstr>
      <vt:lpstr>Where we were … from 2021 to today</vt:lpstr>
      <vt:lpstr>What shall we improve …. (general)</vt:lpstr>
      <vt:lpstr>What shall we improve ….(detail)</vt:lpstr>
      <vt:lpstr>What shall we improve ….(detail)</vt:lpstr>
      <vt:lpstr>What shall we improve ….(detail)</vt:lpstr>
      <vt:lpstr>What shall we improve ….(detail)</vt:lpstr>
      <vt:lpstr>What shall we improve ….(detail)</vt:lpstr>
      <vt:lpstr>What shall we improve …(detail)</vt:lpstr>
      <vt:lpstr>PowerPoint Presentation</vt:lpstr>
      <vt:lpstr>Introduction</vt:lpstr>
      <vt:lpstr>Executive Summary</vt:lpstr>
      <vt:lpstr>North-Star Objectives &amp; KPIs</vt:lpstr>
      <vt:lpstr>Social Media</vt:lpstr>
      <vt:lpstr>Website</vt:lpstr>
      <vt:lpstr>Sponsored Advertising</vt:lpstr>
      <vt:lpstr>Google Ads - Terms</vt:lpstr>
      <vt:lpstr>Media Publishing</vt:lpstr>
      <vt:lpstr>Increase Engagement at Conferences</vt:lpstr>
      <vt:lpstr>AI Sales Tools</vt:lpstr>
      <vt:lpstr>Current Status</vt:lpstr>
      <vt:lpstr>United States</vt:lpstr>
      <vt:lpstr>Italy/Europe</vt:lpstr>
      <vt:lpstr>India</vt:lpstr>
      <vt:lpstr>South Korea</vt:lpstr>
      <vt:lpstr>Summary</vt:lpstr>
      <vt:lpstr>PowerPoint Presentation</vt:lpstr>
      <vt:lpstr>Questions </vt:lpstr>
      <vt:lpstr>Key decision makers</vt:lpstr>
      <vt:lpstr>PowerPoint Presentation</vt:lpstr>
      <vt:lpstr>Audience 1: Commercial operators</vt:lpstr>
      <vt:lpstr>Audience 2: Institutions</vt:lpstr>
      <vt:lpstr>PowerPoint Presentation</vt:lpstr>
      <vt:lpstr>Sponsored Content on Media Publications</vt:lpstr>
      <vt:lpstr>Other Action Items</vt:lpstr>
      <vt:lpstr>Podcasts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AKA42-Unit</dc:creator>
  <cp:lastModifiedBy>Chaitanya Mandala</cp:lastModifiedBy>
  <cp:revision>2</cp:revision>
  <cp:lastPrinted>2025-07-09T13:09:07Z</cp:lastPrinted>
  <dcterms:created xsi:type="dcterms:W3CDTF">2025-04-24T09:41:37Z</dcterms:created>
  <dcterms:modified xsi:type="dcterms:W3CDTF">2025-08-01T09:42:34Z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0x0101005410DAA6EE75CE48B111811FB169E04B</vt:lpwstr>
  </property>
</Properties>
</file>